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2" r:id="rId2"/>
  </p:sldIdLst>
  <p:sldSz cx="43891200" cy="38404800"/>
  <p:notesSz cx="6888163" cy="10020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FF66FF"/>
    <a:srgbClr val="DB3F15"/>
    <a:srgbClr val="F75E09"/>
    <a:srgbClr val="FFCC00"/>
    <a:srgbClr val="FF9966"/>
    <a:srgbClr val="A3425E"/>
    <a:srgbClr val="CC3300"/>
    <a:srgbClr val="FFFF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8946" autoAdjust="0"/>
  </p:normalViewPr>
  <p:slideViewPr>
    <p:cSldViewPr>
      <p:cViewPr>
        <p:scale>
          <a:sx n="23" d="100"/>
          <a:sy n="23" d="100"/>
        </p:scale>
        <p:origin x="-138" y="6"/>
      </p:cViewPr>
      <p:guideLst>
        <p:guide orient="horz" pos="23296"/>
        <p:guide orient="horz" pos="6571"/>
        <p:guide orient="horz" pos="4122"/>
        <p:guide orient="horz" pos="7288"/>
        <p:guide pos="720"/>
        <p:guide pos="6912"/>
        <p:guide pos="7393"/>
        <p:guide pos="13584"/>
        <p:guide pos="14064"/>
        <p:guide pos="20257"/>
        <p:guide pos="20736"/>
        <p:guide pos="269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4975" cy="525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9" tIns="44785" rIns="89569" bIns="44785" numCol="1" anchor="t" anchorCtr="0" compatLnSpc="1">
            <a:prstTxWarp prst="textNoShape">
              <a:avLst/>
            </a:prstTxWarp>
          </a:bodyPr>
          <a:lstStyle>
            <a:lvl1pPr defTabSz="896938">
              <a:defRPr sz="1200"/>
            </a:lvl1pPr>
          </a:lstStyle>
          <a:p>
            <a:endParaRPr lang="en-AU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67150" y="0"/>
            <a:ext cx="3048000" cy="525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9" tIns="44785" rIns="89569" bIns="44785" numCol="1" anchor="t" anchorCtr="0" compatLnSpc="1">
            <a:prstTxWarp prst="textNoShape">
              <a:avLst/>
            </a:prstTxWarp>
          </a:bodyPr>
          <a:lstStyle>
            <a:lvl1pPr algn="r" defTabSz="896938">
              <a:defRPr sz="1200"/>
            </a:lvl1pPr>
          </a:lstStyle>
          <a:p>
            <a:endParaRPr lang="en-AU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520238"/>
            <a:ext cx="297497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9" tIns="44785" rIns="89569" bIns="44785" numCol="1" anchor="b" anchorCtr="0" compatLnSpc="1">
            <a:prstTxWarp prst="textNoShape">
              <a:avLst/>
            </a:prstTxWarp>
          </a:bodyPr>
          <a:lstStyle>
            <a:lvl1pPr defTabSz="896938">
              <a:defRPr sz="1200"/>
            </a:lvl1pPr>
          </a:lstStyle>
          <a:p>
            <a:endParaRPr lang="en-AU" dirty="0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67150" y="9520238"/>
            <a:ext cx="30480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9" tIns="44785" rIns="89569" bIns="44785" numCol="1" anchor="b" anchorCtr="0" compatLnSpc="1">
            <a:prstTxWarp prst="textNoShape">
              <a:avLst/>
            </a:prstTxWarp>
          </a:bodyPr>
          <a:lstStyle>
            <a:lvl1pPr algn="r" defTabSz="896938">
              <a:defRPr sz="1200"/>
            </a:lvl1pPr>
          </a:lstStyle>
          <a:p>
            <a:fld id="{99FF8AD9-32BD-43C7-9006-2C984A491DFC}" type="slidenum">
              <a:rPr lang="en-AU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39600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g>
</file>

<file path=ppt/media/image17.png>
</file>

<file path=ppt/media/image18.jpe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4975" cy="525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9" tIns="44785" rIns="89569" bIns="44785" numCol="1" anchor="t" anchorCtr="0" compatLnSpc="1">
            <a:prstTxWarp prst="textNoShape">
              <a:avLst/>
            </a:prstTxWarp>
          </a:bodyPr>
          <a:lstStyle>
            <a:lvl1pPr defTabSz="896938">
              <a:defRPr sz="1200"/>
            </a:lvl1pPr>
          </a:lstStyle>
          <a:p>
            <a:endParaRPr lang="en-AU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67150" y="0"/>
            <a:ext cx="3048000" cy="525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9" tIns="44785" rIns="89569" bIns="44785" numCol="1" anchor="t" anchorCtr="0" compatLnSpc="1">
            <a:prstTxWarp prst="textNoShape">
              <a:avLst/>
            </a:prstTxWarp>
          </a:bodyPr>
          <a:lstStyle>
            <a:lvl1pPr algn="r" defTabSz="896938">
              <a:defRPr sz="1200"/>
            </a:lvl1pPr>
          </a:lstStyle>
          <a:p>
            <a:endParaRPr lang="en-AU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81113" y="749300"/>
            <a:ext cx="4283075" cy="37480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92175" y="4797425"/>
            <a:ext cx="5056188" cy="4497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9" tIns="44785" rIns="89569" bIns="447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520238"/>
            <a:ext cx="297497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9" tIns="44785" rIns="89569" bIns="44785" numCol="1" anchor="b" anchorCtr="0" compatLnSpc="1">
            <a:prstTxWarp prst="textNoShape">
              <a:avLst/>
            </a:prstTxWarp>
          </a:bodyPr>
          <a:lstStyle>
            <a:lvl1pPr defTabSz="896938">
              <a:defRPr sz="1200"/>
            </a:lvl1pPr>
          </a:lstStyle>
          <a:p>
            <a:endParaRPr lang="en-AU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67150" y="9520238"/>
            <a:ext cx="30480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9" tIns="44785" rIns="89569" bIns="44785" numCol="1" anchor="b" anchorCtr="0" compatLnSpc="1">
            <a:prstTxWarp prst="textNoShape">
              <a:avLst/>
            </a:prstTxWarp>
          </a:bodyPr>
          <a:lstStyle>
            <a:lvl1pPr algn="r" defTabSz="896938">
              <a:defRPr sz="1200"/>
            </a:lvl1pPr>
          </a:lstStyle>
          <a:p>
            <a:fld id="{0DF8DADB-E858-484A-9AF0-77BD098DAC83}" type="slidenum">
              <a:rPr lang="en-AU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791350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A3A12B5-7BF8-4885-9E30-75EC7F08A416}" type="slidenum">
              <a:rPr lang="en-AU"/>
              <a:pPr/>
              <a:t>1</a:t>
            </a:fld>
            <a:endParaRPr lang="en-AU" dirty="0"/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81113" y="749300"/>
            <a:ext cx="4283075" cy="3748088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419" y="11930659"/>
            <a:ext cx="37308367" cy="823158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2834" y="21762444"/>
            <a:ext cx="30725533" cy="981511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EDA58F-2298-45F4-96DD-9DF18EEE016E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A296B5-A914-44CB-82B4-0B9C04D83D18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3753" y="3414316"/>
            <a:ext cx="9326033" cy="3072328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1419" y="3414316"/>
            <a:ext cx="27779133" cy="3072328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E284D0-BD51-4952-8BAD-C81EE715B21A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825801-2386-4B28-929E-F5AEF07C44AE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4678085"/>
            <a:ext cx="37308367" cy="762873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6277035"/>
            <a:ext cx="37308367" cy="84010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D8DF99-6146-4B2B-9614-1707C1D1BEFA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1419" y="11094443"/>
            <a:ext cx="18552583" cy="2304315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7200" y="11094443"/>
            <a:ext cx="18552584" cy="2304315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5B1AE7-B9F9-485F-AC41-4F12EB2B9C4D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6" y="1537692"/>
            <a:ext cx="39501233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985" y="8596908"/>
            <a:ext cx="19392900" cy="358239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985" y="12179301"/>
            <a:ext cx="19392900" cy="221277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968" y="8596908"/>
            <a:ext cx="19399251" cy="358239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968" y="12179301"/>
            <a:ext cx="19399251" cy="221277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0CDC1CD-5CC9-4078-AB10-A21457C521C7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0D4FB5-E0BA-433F-9D9B-14E85F2C46C1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C7C36C-958F-41EA-8747-A779B81994EF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529359"/>
            <a:ext cx="14439900" cy="650775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817" y="1529359"/>
            <a:ext cx="24536400" cy="3277770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985" y="8037115"/>
            <a:ext cx="14439900" cy="262699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B290F57-249D-49A1-ACF7-6511676564AF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135" y="26883916"/>
            <a:ext cx="26335567" cy="317261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135" y="3430985"/>
            <a:ext cx="26335567" cy="230431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135" y="30056535"/>
            <a:ext cx="26335567" cy="450750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FF9DE6B-6A0D-4387-9B1D-35DF319A59D9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1419" y="3414315"/>
            <a:ext cx="37308367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26714" tIns="213357" rIns="426714" bIns="21335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1419" y="11094443"/>
            <a:ext cx="37308367" cy="23043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26714" tIns="213357" rIns="426714" bIns="21335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1417" y="34990485"/>
            <a:ext cx="9144000" cy="2561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26714" tIns="213357" rIns="426714" bIns="213357" numCol="1" anchor="t" anchorCtr="0" compatLnSpc="1">
            <a:prstTxWarp prst="textNoShape">
              <a:avLst/>
            </a:prstTxWarp>
          </a:bodyPr>
          <a:lstStyle>
            <a:lvl1pPr defTabSz="4267200">
              <a:defRPr sz="6500"/>
            </a:lvl1pPr>
          </a:lstStyle>
          <a:p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6586" y="34990485"/>
            <a:ext cx="13898033" cy="2561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26714" tIns="213357" rIns="426714" bIns="213357" numCol="1" anchor="t" anchorCtr="0" compatLnSpc="1">
            <a:prstTxWarp prst="textNoShape">
              <a:avLst/>
            </a:prstTxWarp>
          </a:bodyPr>
          <a:lstStyle>
            <a:lvl1pPr algn="ctr" defTabSz="4267200">
              <a:defRPr sz="6500"/>
            </a:lvl1pPr>
          </a:lstStyle>
          <a:p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5784" y="34990485"/>
            <a:ext cx="9144000" cy="2561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26714" tIns="213357" rIns="426714" bIns="213357" numCol="1" anchor="t" anchorCtr="0" compatLnSpc="1">
            <a:prstTxWarp prst="textNoShape">
              <a:avLst/>
            </a:prstTxWarp>
          </a:bodyPr>
          <a:lstStyle>
            <a:lvl1pPr algn="r" defTabSz="4267200">
              <a:defRPr sz="6500"/>
            </a:lvl1pPr>
          </a:lstStyle>
          <a:p>
            <a:fld id="{8C43F689-E1C9-435A-995A-A7E33A5BD7B3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1035" name="Rectangle 11"/>
          <p:cNvSpPr>
            <a:spLocks noChangeArrowheads="1"/>
          </p:cNvSpPr>
          <p:nvPr/>
        </p:nvSpPr>
        <p:spPr bwMode="auto">
          <a:xfrm>
            <a:off x="0" y="0"/>
            <a:ext cx="43891200" cy="384048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267200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267200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Times New Roman" pitchFamily="18" charset="0"/>
        </a:defRPr>
      </a:lvl2pPr>
      <a:lvl3pPr algn="ctr" defTabSz="4267200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Times New Roman" pitchFamily="18" charset="0"/>
        </a:defRPr>
      </a:lvl3pPr>
      <a:lvl4pPr algn="ctr" defTabSz="4267200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Times New Roman" pitchFamily="18" charset="0"/>
        </a:defRPr>
      </a:lvl4pPr>
      <a:lvl5pPr algn="ctr" defTabSz="4267200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Times New Roman" pitchFamily="18" charset="0"/>
        </a:defRPr>
      </a:lvl5pPr>
      <a:lvl6pPr marL="457200" algn="ctr" defTabSz="4267200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Times New Roman" pitchFamily="18" charset="0"/>
        </a:defRPr>
      </a:lvl6pPr>
      <a:lvl7pPr marL="914400" algn="ctr" defTabSz="4267200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Times New Roman" pitchFamily="18" charset="0"/>
        </a:defRPr>
      </a:lvl7pPr>
      <a:lvl8pPr marL="1371600" algn="ctr" defTabSz="4267200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Times New Roman" pitchFamily="18" charset="0"/>
        </a:defRPr>
      </a:lvl8pPr>
      <a:lvl9pPr marL="1828800" algn="ctr" defTabSz="4267200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Times New Roman" pitchFamily="18" charset="0"/>
        </a:defRPr>
      </a:lvl9pPr>
    </p:titleStyle>
    <p:bodyStyle>
      <a:lvl1pPr marL="1600200" indent="-1600200" algn="l" defTabSz="4267200" rtl="0" eaLnBrk="0" fontAlgn="base" hangingPunct="0">
        <a:spcBef>
          <a:spcPct val="20000"/>
        </a:spcBef>
        <a:spcAft>
          <a:spcPct val="0"/>
        </a:spcAft>
        <a:buChar char="•"/>
        <a:defRPr sz="14900">
          <a:solidFill>
            <a:schemeClr val="tx1"/>
          </a:solidFill>
          <a:latin typeface="+mn-lt"/>
          <a:ea typeface="+mn-ea"/>
          <a:cs typeface="+mn-cs"/>
        </a:defRPr>
      </a:lvl1pPr>
      <a:lvl2pPr marL="3467100" indent="-1333500" algn="l" defTabSz="4267200" rtl="0" eaLnBrk="0" fontAlgn="base" hangingPunct="0">
        <a:spcBef>
          <a:spcPct val="20000"/>
        </a:spcBef>
        <a:spcAft>
          <a:spcPct val="0"/>
        </a:spcAft>
        <a:buChar char="–"/>
        <a:defRPr sz="13100">
          <a:solidFill>
            <a:schemeClr val="tx1"/>
          </a:solidFill>
          <a:latin typeface="+mn-lt"/>
        </a:defRPr>
      </a:lvl2pPr>
      <a:lvl3pPr marL="5334000" indent="-1066800" algn="l" defTabSz="4267200" rtl="0" eaLnBrk="0" fontAlgn="base" hangingPunct="0">
        <a:spcBef>
          <a:spcPct val="20000"/>
        </a:spcBef>
        <a:spcAft>
          <a:spcPct val="0"/>
        </a:spcAft>
        <a:buChar char="•"/>
        <a:defRPr sz="11200">
          <a:solidFill>
            <a:schemeClr val="tx1"/>
          </a:solidFill>
          <a:latin typeface="+mn-lt"/>
        </a:defRPr>
      </a:lvl3pPr>
      <a:lvl4pPr marL="7467600" indent="-1066800" algn="l" defTabSz="4267200" rtl="0" eaLnBrk="0" fontAlgn="base" hangingPunct="0">
        <a:spcBef>
          <a:spcPct val="20000"/>
        </a:spcBef>
        <a:spcAft>
          <a:spcPct val="0"/>
        </a:spcAft>
        <a:buChar char="–"/>
        <a:defRPr sz="9300">
          <a:solidFill>
            <a:schemeClr val="tx1"/>
          </a:solidFill>
          <a:latin typeface="+mn-lt"/>
        </a:defRPr>
      </a:lvl4pPr>
      <a:lvl5pPr marL="9601200" indent="-1066800" algn="l" defTabSz="4267200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5pPr>
      <a:lvl6pPr marL="10058400" indent="-1066800" algn="l" defTabSz="4267200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6pPr>
      <a:lvl7pPr marL="10515600" indent="-1066800" algn="l" defTabSz="4267200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7pPr>
      <a:lvl8pPr marL="10972800" indent="-1066800" algn="l" defTabSz="4267200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8pPr>
      <a:lvl9pPr marL="11430000" indent="-1066800" algn="l" defTabSz="4267200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jpeg"/><Relationship Id="rId18" Type="http://schemas.openxmlformats.org/officeDocument/2006/relationships/image" Target="../media/image15.jpeg"/><Relationship Id="rId3" Type="http://schemas.openxmlformats.org/officeDocument/2006/relationships/image" Target="../media/image1.png"/><Relationship Id="rId21" Type="http://schemas.openxmlformats.org/officeDocument/2006/relationships/image" Target="../media/image18.jpe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8.jpeg"/><Relationship Id="rId24" Type="http://schemas.openxmlformats.org/officeDocument/2006/relationships/image" Target="../media/image20.jpeg"/><Relationship Id="rId5" Type="http://schemas.openxmlformats.org/officeDocument/2006/relationships/image" Target="../media/image2.png"/><Relationship Id="rId15" Type="http://schemas.openxmlformats.org/officeDocument/2006/relationships/image" Target="../media/image12.jpeg"/><Relationship Id="rId23" Type="http://schemas.microsoft.com/office/2007/relationships/hdphoto" Target="../media/hdphoto2.wdp"/><Relationship Id="rId10" Type="http://schemas.openxmlformats.org/officeDocument/2006/relationships/image" Target="../media/image7.png"/><Relationship Id="rId19" Type="http://schemas.openxmlformats.org/officeDocument/2006/relationships/image" Target="../media/image16.jpg"/><Relationship Id="rId4" Type="http://schemas.microsoft.com/office/2007/relationships/hdphoto" Target="../media/hdphoto1.wdp"/><Relationship Id="rId9" Type="http://schemas.openxmlformats.org/officeDocument/2006/relationships/image" Target="../media/image6.jpeg"/><Relationship Id="rId14" Type="http://schemas.openxmlformats.org/officeDocument/2006/relationships/image" Target="../media/image11.jpe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1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ounded Rectangle 93"/>
          <p:cNvSpPr/>
          <p:nvPr/>
        </p:nvSpPr>
        <p:spPr bwMode="auto">
          <a:xfrm>
            <a:off x="976500" y="11573691"/>
            <a:ext cx="7894571" cy="6141720"/>
          </a:xfrm>
          <a:prstGeom prst="roundRect">
            <a:avLst>
              <a:gd name="adj" fmla="val 5066"/>
            </a:avLst>
          </a:prstGeom>
          <a:solidFill>
            <a:schemeClr val="accent1">
              <a:alpha val="29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7" name="Rounded Rectangle 96"/>
          <p:cNvSpPr/>
          <p:nvPr/>
        </p:nvSpPr>
        <p:spPr bwMode="auto">
          <a:xfrm>
            <a:off x="533400" y="19653189"/>
            <a:ext cx="31165800" cy="17553842"/>
          </a:xfrm>
          <a:prstGeom prst="roundRect">
            <a:avLst>
              <a:gd name="adj" fmla="val 3344"/>
            </a:avLst>
          </a:prstGeom>
          <a:solidFill>
            <a:srgbClr val="FFFF00">
              <a:alpha val="42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1163230" y="21723434"/>
            <a:ext cx="14465847" cy="15160689"/>
          </a:xfrm>
          <a:prstGeom prst="roundRect">
            <a:avLst>
              <a:gd name="adj" fmla="val 1344"/>
            </a:avLst>
          </a:prstGeom>
          <a:solidFill>
            <a:schemeClr val="accent1">
              <a:alpha val="11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5" name="Rounded Rectangle 94"/>
          <p:cNvSpPr/>
          <p:nvPr/>
        </p:nvSpPr>
        <p:spPr bwMode="auto">
          <a:xfrm>
            <a:off x="16116300" y="21778696"/>
            <a:ext cx="15278100" cy="15105428"/>
          </a:xfrm>
          <a:prstGeom prst="roundRect">
            <a:avLst>
              <a:gd name="adj" fmla="val 1344"/>
            </a:avLst>
          </a:prstGeom>
          <a:solidFill>
            <a:schemeClr val="accent1">
              <a:alpha val="11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12450829" y="11612880"/>
            <a:ext cx="7894571" cy="6141720"/>
          </a:xfrm>
          <a:prstGeom prst="roundRect">
            <a:avLst>
              <a:gd name="adj" fmla="val 5066"/>
            </a:avLst>
          </a:prstGeom>
          <a:solidFill>
            <a:schemeClr val="accent1">
              <a:alpha val="29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3" name="Rounded Rectangle 42"/>
          <p:cNvSpPr/>
          <p:nvPr/>
        </p:nvSpPr>
        <p:spPr bwMode="auto">
          <a:xfrm>
            <a:off x="704850" y="3749040"/>
            <a:ext cx="20250150" cy="15605760"/>
          </a:xfrm>
          <a:prstGeom prst="roundRect">
            <a:avLst>
              <a:gd name="adj" fmla="val 4840"/>
            </a:avLst>
          </a:prstGeom>
          <a:solidFill>
            <a:srgbClr val="FFFF00">
              <a:alpha val="42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2986154" y="11769947"/>
            <a:ext cx="7099478" cy="5908453"/>
            <a:chOff x="13245922" y="11506200"/>
            <a:chExt cx="7099478" cy="590845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99596">
                          <a14:foregroundMark x1="51078" y1="67978" x2="51078" y2="67978"/>
                          <a14:foregroundMark x1="57143" y1="78277" x2="57143" y2="78277"/>
                          <a14:foregroundMark x1="42857" y1="77528" x2="42857" y2="77528"/>
                          <a14:foregroundMark x1="50674" y1="81461" x2="50674" y2="81461"/>
                          <a14:foregroundMark x1="43801" y1="81273" x2="43801" y2="81273"/>
                          <a14:foregroundMark x1="46765" y1="69101" x2="46765" y2="69101"/>
                          <a14:foregroundMark x1="57412" y1="74345" x2="57412" y2="74345"/>
                          <a14:foregroundMark x1="45283" y1="72846" x2="45283" y2="72846"/>
                          <a14:foregroundMark x1="51752" y1="76404" x2="51752" y2="76404"/>
                          <a14:foregroundMark x1="52965" y1="73970" x2="52965" y2="73970"/>
                          <a14:foregroundMark x1="53774" y1="78839" x2="53774" y2="78839"/>
                          <a14:foregroundMark x1="57547" y1="81835" x2="57547" y2="81835"/>
                          <a14:foregroundMark x1="54178" y1="74532" x2="54178" y2="74532"/>
                          <a14:foregroundMark x1="53774" y1="71161" x2="53774" y2="71161"/>
                          <a14:foregroundMark x1="50000" y1="71348" x2="50000" y2="71348"/>
                          <a14:foregroundMark x1="47978" y1="79213" x2="47978" y2="79213"/>
                          <a14:foregroundMark x1="54582" y1="79213" x2="54582" y2="79213"/>
                          <a14:foregroundMark x1="47978" y1="73596" x2="47978" y2="73596"/>
                          <a14:foregroundMark x1="50539" y1="73596" x2="50539" y2="73596"/>
                          <a14:foregroundMark x1="48787" y1="77154" x2="48787" y2="77154"/>
                          <a14:foregroundMark x1="54717" y1="76966" x2="54717" y2="76966"/>
                          <a14:foregroundMark x1="54043" y1="81648" x2="54043" y2="81648"/>
                          <a14:foregroundMark x1="47844" y1="82210" x2="47844" y2="82210"/>
                          <a14:foregroundMark x1="44609" y1="77903" x2="44609" y2="77903"/>
                          <a14:foregroundMark x1="45553" y1="75281" x2="45553" y2="75281"/>
                          <a14:foregroundMark x1="52156" y1="69663" x2="52156" y2="69663"/>
                          <a14:foregroundMark x1="49057" y1="69476" x2="49057" y2="69476"/>
                          <a14:foregroundMark x1="56604" y1="71161" x2="56604" y2="711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96810" y="11981177"/>
              <a:ext cx="6497021" cy="467575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3" name="Rectangle 92"/>
            <p:cNvSpPr/>
            <p:nvPr/>
          </p:nvSpPr>
          <p:spPr>
            <a:xfrm>
              <a:off x="13245922" y="16768322"/>
              <a:ext cx="657994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 smtClean="0"/>
                <a:t>Importance of human communication in medical teams and towards team performance and patient safety.</a:t>
              </a:r>
              <a:endParaRPr lang="en-US" sz="1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3398322" y="11506200"/>
              <a:ext cx="694707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err="1" smtClean="0"/>
                <a:t>TeamSTEPPS</a:t>
              </a:r>
              <a:r>
                <a:rPr lang="en-US" sz="3200" b="1" dirty="0" smtClean="0"/>
                <a:t>: Importance of Team in Medical                 Emergencies</a:t>
              </a:r>
              <a:endParaRPr lang="en-US" sz="3200" b="1" dirty="0"/>
            </a:p>
          </p:txBody>
        </p:sp>
      </p:grpSp>
      <p:sp>
        <p:nvSpPr>
          <p:cNvPr id="137" name="Freeform 136"/>
          <p:cNvSpPr/>
          <p:nvPr/>
        </p:nvSpPr>
        <p:spPr bwMode="auto">
          <a:xfrm>
            <a:off x="18211800" y="19354800"/>
            <a:ext cx="1531143" cy="688181"/>
          </a:xfrm>
          <a:custGeom>
            <a:avLst/>
            <a:gdLst>
              <a:gd name="connsiteX0" fmla="*/ 0 w 1531143"/>
              <a:gd name="connsiteY0" fmla="*/ 2381 h 688181"/>
              <a:gd name="connsiteX1" fmla="*/ 1531143 w 1531143"/>
              <a:gd name="connsiteY1" fmla="*/ 2381 h 688181"/>
              <a:gd name="connsiteX2" fmla="*/ 1319212 w 1531143"/>
              <a:gd name="connsiteY2" fmla="*/ 7144 h 688181"/>
              <a:gd name="connsiteX3" fmla="*/ 1245393 w 1531143"/>
              <a:gd name="connsiteY3" fmla="*/ 21431 h 688181"/>
              <a:gd name="connsiteX4" fmla="*/ 1183481 w 1531143"/>
              <a:gd name="connsiteY4" fmla="*/ 40481 h 688181"/>
              <a:gd name="connsiteX5" fmla="*/ 1114425 w 1531143"/>
              <a:gd name="connsiteY5" fmla="*/ 66675 h 688181"/>
              <a:gd name="connsiteX6" fmla="*/ 1052512 w 1531143"/>
              <a:gd name="connsiteY6" fmla="*/ 95250 h 688181"/>
              <a:gd name="connsiteX7" fmla="*/ 1007268 w 1531143"/>
              <a:gd name="connsiteY7" fmla="*/ 121444 h 688181"/>
              <a:gd name="connsiteX8" fmla="*/ 950118 w 1531143"/>
              <a:gd name="connsiteY8" fmla="*/ 161925 h 688181"/>
              <a:gd name="connsiteX9" fmla="*/ 883443 w 1531143"/>
              <a:gd name="connsiteY9" fmla="*/ 223837 h 688181"/>
              <a:gd name="connsiteX10" fmla="*/ 845343 w 1531143"/>
              <a:gd name="connsiteY10" fmla="*/ 271462 h 688181"/>
              <a:gd name="connsiteX11" fmla="*/ 792956 w 1531143"/>
              <a:gd name="connsiteY11" fmla="*/ 335756 h 688181"/>
              <a:gd name="connsiteX12" fmla="*/ 750093 w 1531143"/>
              <a:gd name="connsiteY12" fmla="*/ 407194 h 688181"/>
              <a:gd name="connsiteX13" fmla="*/ 714375 w 1531143"/>
              <a:gd name="connsiteY13" fmla="*/ 488156 h 688181"/>
              <a:gd name="connsiteX14" fmla="*/ 690562 w 1531143"/>
              <a:gd name="connsiteY14" fmla="*/ 559594 h 688181"/>
              <a:gd name="connsiteX15" fmla="*/ 669131 w 1531143"/>
              <a:gd name="connsiteY15" fmla="*/ 626269 h 688181"/>
              <a:gd name="connsiteX16" fmla="*/ 664368 w 1531143"/>
              <a:gd name="connsiteY16" fmla="*/ 688181 h 688181"/>
              <a:gd name="connsiteX17" fmla="*/ 664368 w 1531143"/>
              <a:gd name="connsiteY17" fmla="*/ 581025 h 688181"/>
              <a:gd name="connsiteX18" fmla="*/ 657225 w 1531143"/>
              <a:gd name="connsiteY18" fmla="*/ 492919 h 688181"/>
              <a:gd name="connsiteX19" fmla="*/ 638175 w 1531143"/>
              <a:gd name="connsiteY19" fmla="*/ 426244 h 688181"/>
              <a:gd name="connsiteX20" fmla="*/ 621506 w 1531143"/>
              <a:gd name="connsiteY20" fmla="*/ 366712 h 688181"/>
              <a:gd name="connsiteX21" fmla="*/ 595312 w 1531143"/>
              <a:gd name="connsiteY21" fmla="*/ 309562 h 688181"/>
              <a:gd name="connsiteX22" fmla="*/ 559593 w 1531143"/>
              <a:gd name="connsiteY22" fmla="*/ 257175 h 688181"/>
              <a:gd name="connsiteX23" fmla="*/ 511968 w 1531143"/>
              <a:gd name="connsiteY23" fmla="*/ 190500 h 688181"/>
              <a:gd name="connsiteX24" fmla="*/ 461962 w 1531143"/>
              <a:gd name="connsiteY24" fmla="*/ 147637 h 688181"/>
              <a:gd name="connsiteX25" fmla="*/ 395287 w 1531143"/>
              <a:gd name="connsiteY25" fmla="*/ 100012 h 688181"/>
              <a:gd name="connsiteX26" fmla="*/ 347662 w 1531143"/>
              <a:gd name="connsiteY26" fmla="*/ 71437 h 688181"/>
              <a:gd name="connsiteX27" fmla="*/ 295275 w 1531143"/>
              <a:gd name="connsiteY27" fmla="*/ 47625 h 688181"/>
              <a:gd name="connsiteX28" fmla="*/ 233362 w 1531143"/>
              <a:gd name="connsiteY28" fmla="*/ 28575 h 688181"/>
              <a:gd name="connsiteX29" fmla="*/ 173831 w 1531143"/>
              <a:gd name="connsiteY29" fmla="*/ 11906 h 688181"/>
              <a:gd name="connsiteX30" fmla="*/ 104775 w 1531143"/>
              <a:gd name="connsiteY30" fmla="*/ 0 h 688181"/>
              <a:gd name="connsiteX31" fmla="*/ 0 w 1531143"/>
              <a:gd name="connsiteY31" fmla="*/ 2381 h 688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31143" h="688181">
                <a:moveTo>
                  <a:pt x="0" y="2381"/>
                </a:moveTo>
                <a:lnTo>
                  <a:pt x="1531143" y="2381"/>
                </a:lnTo>
                <a:lnTo>
                  <a:pt x="1319212" y="7144"/>
                </a:lnTo>
                <a:lnTo>
                  <a:pt x="1245393" y="21431"/>
                </a:lnTo>
                <a:lnTo>
                  <a:pt x="1183481" y="40481"/>
                </a:lnTo>
                <a:lnTo>
                  <a:pt x="1114425" y="66675"/>
                </a:lnTo>
                <a:lnTo>
                  <a:pt x="1052512" y="95250"/>
                </a:lnTo>
                <a:lnTo>
                  <a:pt x="1007268" y="121444"/>
                </a:lnTo>
                <a:lnTo>
                  <a:pt x="950118" y="161925"/>
                </a:lnTo>
                <a:lnTo>
                  <a:pt x="883443" y="223837"/>
                </a:lnTo>
                <a:lnTo>
                  <a:pt x="845343" y="271462"/>
                </a:lnTo>
                <a:lnTo>
                  <a:pt x="792956" y="335756"/>
                </a:lnTo>
                <a:lnTo>
                  <a:pt x="750093" y="407194"/>
                </a:lnTo>
                <a:lnTo>
                  <a:pt x="714375" y="488156"/>
                </a:lnTo>
                <a:lnTo>
                  <a:pt x="690562" y="559594"/>
                </a:lnTo>
                <a:lnTo>
                  <a:pt x="669131" y="626269"/>
                </a:lnTo>
                <a:lnTo>
                  <a:pt x="664368" y="688181"/>
                </a:lnTo>
                <a:lnTo>
                  <a:pt x="664368" y="581025"/>
                </a:lnTo>
                <a:lnTo>
                  <a:pt x="657225" y="492919"/>
                </a:lnTo>
                <a:lnTo>
                  <a:pt x="638175" y="426244"/>
                </a:lnTo>
                <a:lnTo>
                  <a:pt x="621506" y="366712"/>
                </a:lnTo>
                <a:lnTo>
                  <a:pt x="595312" y="309562"/>
                </a:lnTo>
                <a:lnTo>
                  <a:pt x="559593" y="257175"/>
                </a:lnTo>
                <a:lnTo>
                  <a:pt x="511968" y="190500"/>
                </a:lnTo>
                <a:lnTo>
                  <a:pt x="461962" y="147637"/>
                </a:lnTo>
                <a:lnTo>
                  <a:pt x="395287" y="100012"/>
                </a:lnTo>
                <a:lnTo>
                  <a:pt x="347662" y="71437"/>
                </a:lnTo>
                <a:lnTo>
                  <a:pt x="295275" y="47625"/>
                </a:lnTo>
                <a:lnTo>
                  <a:pt x="233362" y="28575"/>
                </a:lnTo>
                <a:lnTo>
                  <a:pt x="173831" y="11906"/>
                </a:lnTo>
                <a:lnTo>
                  <a:pt x="104775" y="0"/>
                </a:lnTo>
                <a:lnTo>
                  <a:pt x="0" y="2381"/>
                </a:lnTo>
                <a:close/>
              </a:path>
            </a:pathLst>
          </a:custGeom>
          <a:solidFill>
            <a:srgbClr val="FFFF00">
              <a:alpha val="4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6" name="Rounded Rectangle 95"/>
          <p:cNvSpPr/>
          <p:nvPr/>
        </p:nvSpPr>
        <p:spPr bwMode="auto">
          <a:xfrm>
            <a:off x="21694652" y="3810000"/>
            <a:ext cx="21663147" cy="15605760"/>
          </a:xfrm>
          <a:prstGeom prst="roundRect">
            <a:avLst>
              <a:gd name="adj" fmla="val 4840"/>
            </a:avLst>
          </a:prstGeom>
          <a:solidFill>
            <a:srgbClr val="FFFF00">
              <a:alpha val="42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5" name="Rectangle 269"/>
          <p:cNvSpPr>
            <a:spLocks noChangeArrowheads="1"/>
          </p:cNvSpPr>
          <p:nvPr/>
        </p:nvSpPr>
        <p:spPr bwMode="auto">
          <a:xfrm>
            <a:off x="0" y="-76200"/>
            <a:ext cx="43891200" cy="3505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6" name="Rounded Rectangle 55"/>
          <p:cNvSpPr/>
          <p:nvPr/>
        </p:nvSpPr>
        <p:spPr bwMode="auto">
          <a:xfrm>
            <a:off x="2057400" y="282782"/>
            <a:ext cx="21031200" cy="2910315"/>
          </a:xfrm>
          <a:prstGeom prst="roundRect">
            <a:avLst>
              <a:gd name="adj" fmla="val 42983"/>
            </a:avLst>
          </a:prstGeom>
          <a:solidFill>
            <a:srgbClr val="FFFF00">
              <a:alpha val="42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7" name="Rectangle 29"/>
          <p:cNvSpPr>
            <a:spLocks noChangeArrowheads="1"/>
          </p:cNvSpPr>
          <p:nvPr/>
        </p:nvSpPr>
        <p:spPr bwMode="auto">
          <a:xfrm>
            <a:off x="0" y="3337322"/>
            <a:ext cx="43891200" cy="244078"/>
          </a:xfrm>
          <a:prstGeom prst="rect">
            <a:avLst/>
          </a:prstGeom>
          <a:gradFill rotWithShape="0">
            <a:gsLst>
              <a:gs pos="0">
                <a:srgbClr val="CC3300"/>
              </a:gs>
              <a:gs pos="50000">
                <a:srgbClr val="FF9900"/>
              </a:gs>
              <a:gs pos="100000">
                <a:srgbClr val="CC3300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dirty="0">
              <a:solidFill>
                <a:srgbClr val="FFB00F"/>
              </a:solidFill>
            </a:endParaRPr>
          </a:p>
        </p:txBody>
      </p:sp>
      <p:sp>
        <p:nvSpPr>
          <p:cNvPr id="58" name="Text Box 273"/>
          <p:cNvSpPr txBox="1">
            <a:spLocks noChangeArrowheads="1"/>
          </p:cNvSpPr>
          <p:nvPr/>
        </p:nvSpPr>
        <p:spPr bwMode="auto">
          <a:xfrm>
            <a:off x="2590800" y="16033"/>
            <a:ext cx="19735800" cy="30777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8000" b="1" dirty="0" smtClean="0">
                <a:solidFill>
                  <a:srgbClr val="A3425E"/>
                </a:solidFill>
                <a:cs typeface="Times New Roman" pitchFamily="18" charset="0"/>
              </a:rPr>
              <a:t> </a:t>
            </a:r>
            <a:r>
              <a:rPr lang="en-US" sz="5400" b="1" dirty="0" smtClean="0"/>
              <a:t>Enriching </a:t>
            </a:r>
            <a:r>
              <a:rPr lang="en-US" sz="5400" b="1" dirty="0"/>
              <a:t>Interpersonal Human Interactions towards Effective Personal and Professional </a:t>
            </a:r>
            <a:r>
              <a:rPr lang="en-US" sz="5400" b="1" dirty="0" smtClean="0"/>
              <a:t>Communications</a:t>
            </a:r>
          </a:p>
          <a:p>
            <a:pPr algn="ctr"/>
            <a:endParaRPr lang="en-US" sz="1800" b="1" dirty="0" smtClean="0">
              <a:solidFill>
                <a:srgbClr val="000000"/>
              </a:solidFill>
              <a:cs typeface="Times New Roman" pitchFamily="18" charset="0"/>
            </a:endParaRPr>
          </a:p>
          <a:p>
            <a:pPr algn="ctr"/>
            <a:r>
              <a:rPr lang="en-US" sz="3600" b="1" dirty="0" err="1" smtClean="0">
                <a:solidFill>
                  <a:srgbClr val="000000"/>
                </a:solidFill>
                <a:cs typeface="Times New Roman" pitchFamily="18" charset="0"/>
              </a:rPr>
              <a:t>Sreekar</a:t>
            </a:r>
            <a:r>
              <a:rPr lang="en-US" sz="3600" b="1" dirty="0" smtClean="0">
                <a:solidFill>
                  <a:srgbClr val="000000"/>
                </a:solidFill>
                <a:cs typeface="Times New Roman" pitchFamily="18" charset="0"/>
              </a:rPr>
              <a:t> </a:t>
            </a:r>
            <a:r>
              <a:rPr lang="en-US" sz="3600" b="1" dirty="0" err="1" smtClean="0">
                <a:solidFill>
                  <a:srgbClr val="000000"/>
                </a:solidFill>
                <a:cs typeface="Times New Roman" pitchFamily="18" charset="0"/>
              </a:rPr>
              <a:t>Krishna</a:t>
            </a:r>
            <a:r>
              <a:rPr lang="en-US" sz="3600" b="1" baseline="30000" dirty="0" err="1" smtClean="0">
                <a:solidFill>
                  <a:srgbClr val="000000"/>
                </a:solidFill>
                <a:cs typeface="Times New Roman" pitchFamily="18" charset="0"/>
              </a:rPr>
              <a:t>†ǂ</a:t>
            </a:r>
            <a:r>
              <a:rPr lang="en-US" sz="3600" b="1" dirty="0" smtClean="0">
                <a:solidFill>
                  <a:srgbClr val="000000"/>
                </a:solidFill>
                <a:cs typeface="Times New Roman" pitchFamily="18" charset="0"/>
              </a:rPr>
              <a:t>, </a:t>
            </a:r>
            <a:r>
              <a:rPr lang="en-US" sz="3600" b="1" dirty="0" err="1" smtClean="0">
                <a:solidFill>
                  <a:srgbClr val="000000"/>
                </a:solidFill>
                <a:cs typeface="Times New Roman" pitchFamily="18" charset="0"/>
              </a:rPr>
              <a:t>Bhavesh</a:t>
            </a:r>
            <a:r>
              <a:rPr lang="en-US" sz="3600" b="1" dirty="0" smtClean="0">
                <a:solidFill>
                  <a:srgbClr val="000000"/>
                </a:solidFill>
                <a:cs typeface="Times New Roman" pitchFamily="18" charset="0"/>
              </a:rPr>
              <a:t> Patel</a:t>
            </a:r>
            <a:r>
              <a:rPr lang="en-US" sz="3600" b="1" baseline="30000" dirty="0"/>
              <a:t> ‡</a:t>
            </a:r>
            <a:r>
              <a:rPr lang="en-US" sz="3600" b="1" dirty="0" smtClean="0">
                <a:solidFill>
                  <a:srgbClr val="000000"/>
                </a:solidFill>
                <a:cs typeface="Times New Roman" pitchFamily="18" charset="0"/>
              </a:rPr>
              <a:t>, &amp; </a:t>
            </a:r>
            <a:r>
              <a:rPr lang="en-US" sz="3600" b="1" dirty="0" err="1" smtClean="0">
                <a:solidFill>
                  <a:srgbClr val="000000"/>
                </a:solidFill>
                <a:cs typeface="Times New Roman" pitchFamily="18" charset="0"/>
              </a:rPr>
              <a:t>Sethuraman</a:t>
            </a:r>
            <a:r>
              <a:rPr lang="en-US" sz="3600" b="1" dirty="0" smtClean="0">
                <a:solidFill>
                  <a:srgbClr val="000000"/>
                </a:solidFill>
                <a:cs typeface="Times New Roman" pitchFamily="18" charset="0"/>
              </a:rPr>
              <a:t> </a:t>
            </a:r>
            <a:r>
              <a:rPr lang="en-US" sz="3600" b="1" dirty="0" err="1" smtClean="0">
                <a:solidFill>
                  <a:srgbClr val="000000"/>
                </a:solidFill>
                <a:cs typeface="Times New Roman" pitchFamily="18" charset="0"/>
              </a:rPr>
              <a:t>Panchanathan</a:t>
            </a:r>
            <a:r>
              <a:rPr lang="en-US" sz="3600" b="1" baseline="30000" dirty="0" err="1">
                <a:solidFill>
                  <a:srgbClr val="000000"/>
                </a:solidFill>
                <a:cs typeface="Times New Roman" pitchFamily="18" charset="0"/>
              </a:rPr>
              <a:t>ǂ</a:t>
            </a:r>
            <a:endParaRPr lang="en-US" sz="3600" baseline="30000" dirty="0" smtClean="0">
              <a:solidFill>
                <a:srgbClr val="000000"/>
              </a:solidFill>
              <a:cs typeface="Times New Roman" pitchFamily="18" charset="0"/>
            </a:endParaRPr>
          </a:p>
        </p:txBody>
      </p:sp>
      <p:sp>
        <p:nvSpPr>
          <p:cNvPr id="59" name="Text Box 383"/>
          <p:cNvSpPr txBox="1">
            <a:spLocks noChangeArrowheads="1"/>
          </p:cNvSpPr>
          <p:nvPr/>
        </p:nvSpPr>
        <p:spPr bwMode="auto">
          <a:xfrm>
            <a:off x="563033" y="37490400"/>
            <a:ext cx="3144096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800" b="1" baseline="30000" dirty="0">
                <a:solidFill>
                  <a:srgbClr val="000000"/>
                </a:solidFill>
                <a:cs typeface="Times New Roman" pitchFamily="18" charset="0"/>
              </a:rPr>
              <a:t>†</a:t>
            </a:r>
            <a:r>
              <a:rPr lang="en-US" sz="2800" b="1" dirty="0" smtClean="0"/>
              <a:t> </a:t>
            </a:r>
            <a:r>
              <a:rPr lang="en-US" sz="2800" b="1" dirty="0"/>
              <a:t>Contact Author:</a:t>
            </a:r>
            <a:r>
              <a:rPr lang="en-US" sz="2800" dirty="0"/>
              <a:t> Sreekar Krishna, </a:t>
            </a:r>
            <a:r>
              <a:rPr lang="en-US" sz="2800" dirty="0" err="1" smtClean="0"/>
              <a:t>CUbiC</a:t>
            </a:r>
            <a:r>
              <a:rPr lang="en-US" sz="2800" dirty="0" smtClean="0"/>
              <a:t>: http://cubic.asu.edu/, </a:t>
            </a:r>
            <a:r>
              <a:rPr lang="en-US" sz="2800" dirty="0"/>
              <a:t>Arizona State University, Tempe, </a:t>
            </a:r>
            <a:r>
              <a:rPr lang="en-US" sz="2800" dirty="0" smtClean="0"/>
              <a:t>AZ.  </a:t>
            </a:r>
            <a:r>
              <a:rPr lang="en-US" sz="2800" b="1" dirty="0" err="1" smtClean="0"/>
              <a:t>Ph</a:t>
            </a:r>
            <a:r>
              <a:rPr lang="en-US" sz="2800" b="1" dirty="0"/>
              <a:t>:</a:t>
            </a:r>
            <a:r>
              <a:rPr lang="en-US" sz="2800" dirty="0"/>
              <a:t> </a:t>
            </a:r>
            <a:r>
              <a:rPr lang="en-US" sz="2800" dirty="0" smtClean="0"/>
              <a:t>(480) 727-3612  </a:t>
            </a:r>
            <a:r>
              <a:rPr lang="en-US" sz="2800" b="1" dirty="0" smtClean="0"/>
              <a:t>Fax</a:t>
            </a:r>
            <a:r>
              <a:rPr lang="en-US" sz="2800" b="1" dirty="0"/>
              <a:t>:</a:t>
            </a:r>
            <a:r>
              <a:rPr lang="en-US" sz="2800" dirty="0"/>
              <a:t> </a:t>
            </a:r>
            <a:r>
              <a:rPr lang="en-US" sz="2800" dirty="0" smtClean="0"/>
              <a:t>(480) 965-1885 </a:t>
            </a:r>
            <a:r>
              <a:rPr lang="en-US" sz="2800" b="1" dirty="0" smtClean="0"/>
              <a:t>Email</a:t>
            </a:r>
            <a:r>
              <a:rPr lang="en-US" sz="2800" b="1" dirty="0"/>
              <a:t>:</a:t>
            </a:r>
            <a:r>
              <a:rPr lang="en-US" sz="2800" dirty="0"/>
              <a:t> </a:t>
            </a:r>
            <a:r>
              <a:rPr lang="en-US" sz="2800" dirty="0" smtClean="0"/>
              <a:t>Sreekar.Krishna@asu.edu </a:t>
            </a:r>
            <a:r>
              <a:rPr lang="en-US" sz="2800" b="1" dirty="0" smtClean="0"/>
              <a:t>Website:</a:t>
            </a:r>
            <a:r>
              <a:rPr lang="en-US" sz="2800" dirty="0" smtClean="0"/>
              <a:t> www.sreekarkrishna.com </a:t>
            </a:r>
            <a:endParaRPr lang="en-US" sz="2800" dirty="0"/>
          </a:p>
        </p:txBody>
      </p:sp>
      <p:sp>
        <p:nvSpPr>
          <p:cNvPr id="65" name="AutoShape 278"/>
          <p:cNvSpPr>
            <a:spLocks noChangeArrowheads="1"/>
          </p:cNvSpPr>
          <p:nvPr/>
        </p:nvSpPr>
        <p:spPr bwMode="auto">
          <a:xfrm>
            <a:off x="7848600" y="4038600"/>
            <a:ext cx="4724400" cy="990600"/>
          </a:xfrm>
          <a:prstGeom prst="roundRect">
            <a:avLst>
              <a:gd name="adj" fmla="val 16667"/>
            </a:avLst>
          </a:prstGeom>
          <a:solidFill>
            <a:srgbClr val="FFCC99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4800" b="1" dirty="0" smtClean="0"/>
              <a:t>Motivation</a:t>
            </a:r>
            <a:endParaRPr lang="en-US" sz="48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13937312" y="4972878"/>
            <a:ext cx="6585217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1825" indent="-585788" defTabSz="117475">
              <a:buFont typeface="Wingdings" pitchFamily="2" charset="2"/>
              <a:buChar char="q"/>
              <a:tabLst>
                <a:tab pos="468313" algn="l"/>
              </a:tabLst>
            </a:pPr>
            <a:r>
              <a:rPr lang="en-US" sz="2800" dirty="0" smtClean="0"/>
              <a:t>Social interactions are an essence of effective interpersonal communication.</a:t>
            </a:r>
          </a:p>
          <a:p>
            <a:pPr marL="631825" indent="-585788" defTabSz="117475">
              <a:buFont typeface="Wingdings" pitchFamily="2" charset="2"/>
              <a:buChar char="q"/>
              <a:tabLst>
                <a:tab pos="468313" algn="l"/>
              </a:tabLst>
            </a:pPr>
            <a:r>
              <a:rPr lang="en-US" sz="2800" dirty="0" smtClean="0"/>
              <a:t>Major portion of human communications happen through non-verbal cues.</a:t>
            </a:r>
          </a:p>
          <a:p>
            <a:pPr marL="631825" indent="-585788" defTabSz="117475">
              <a:buFont typeface="Wingdings" pitchFamily="2" charset="2"/>
              <a:buChar char="q"/>
              <a:tabLst>
                <a:tab pos="468313" algn="l"/>
              </a:tabLst>
            </a:pPr>
            <a:r>
              <a:rPr lang="en-US" sz="2800" dirty="0" smtClean="0"/>
              <a:t>People with sensory disabilities (persons who are blind or visually impaired) are at a loss when it comes to social interactions. </a:t>
            </a:r>
          </a:p>
          <a:p>
            <a:pPr marL="631825" indent="-585788" defTabSz="117475">
              <a:buFont typeface="Wingdings" pitchFamily="2" charset="2"/>
              <a:buChar char="q"/>
              <a:tabLst>
                <a:tab pos="468313" algn="l"/>
              </a:tabLst>
            </a:pPr>
            <a:r>
              <a:rPr lang="en-US" sz="2800" dirty="0" smtClean="0"/>
              <a:t>Even professional interactions require effective communication between participants. </a:t>
            </a:r>
          </a:p>
          <a:p>
            <a:pPr marL="631825" indent="-585788" defTabSz="117475">
              <a:buFont typeface="Wingdings" pitchFamily="2" charset="2"/>
              <a:buChar char="q"/>
              <a:tabLst>
                <a:tab pos="468313" algn="l"/>
              </a:tabLst>
            </a:pPr>
            <a:r>
              <a:rPr lang="en-US" sz="2800" dirty="0" smtClean="0"/>
              <a:t>Inability to communicate effectively in professional scenarios could prove costly.</a:t>
            </a:r>
          </a:p>
          <a:p>
            <a:endParaRPr lang="en-US" sz="2800" dirty="0"/>
          </a:p>
        </p:txBody>
      </p:sp>
      <p:pic>
        <p:nvPicPr>
          <p:cNvPr id="68" name="Picture 67" descr="Mappings.bmp"/>
          <p:cNvPicPr>
            <a:picLocks noChangeAspect="1"/>
          </p:cNvPicPr>
          <p:nvPr/>
        </p:nvPicPr>
        <p:blipFill>
          <a:blip r:embed="rId5" cstate="print"/>
          <a:srcRect b="41868"/>
          <a:stretch>
            <a:fillRect/>
          </a:stretch>
        </p:blipFill>
        <p:spPr>
          <a:xfrm>
            <a:off x="25701883" y="29304766"/>
            <a:ext cx="5540881" cy="41188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8" name="AutoShape 278"/>
          <p:cNvSpPr>
            <a:spLocks noChangeArrowheads="1"/>
          </p:cNvSpPr>
          <p:nvPr/>
        </p:nvSpPr>
        <p:spPr bwMode="auto">
          <a:xfrm>
            <a:off x="24487125" y="4038600"/>
            <a:ext cx="16078200" cy="1790164"/>
          </a:xfrm>
          <a:prstGeom prst="roundRect">
            <a:avLst>
              <a:gd name="adj" fmla="val 16667"/>
            </a:avLst>
          </a:prstGeom>
          <a:solidFill>
            <a:srgbClr val="FFCC99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4800" b="1" dirty="0" smtClean="0"/>
              <a:t>Enriching Professional Communication</a:t>
            </a:r>
          </a:p>
          <a:p>
            <a:pPr algn="ctr"/>
            <a:r>
              <a:rPr lang="en-US" sz="3600" b="1" dirty="0" smtClean="0"/>
              <a:t>Medial Team Interactions in Critical Care</a:t>
            </a:r>
            <a:endParaRPr lang="en-US" sz="3600" b="1" dirty="0"/>
          </a:p>
        </p:txBody>
      </p:sp>
      <p:sp>
        <p:nvSpPr>
          <p:cNvPr id="100" name="Rounded Rectangle 99"/>
          <p:cNvSpPr/>
          <p:nvPr/>
        </p:nvSpPr>
        <p:spPr bwMode="auto">
          <a:xfrm>
            <a:off x="31851600" y="19698889"/>
            <a:ext cx="11430000" cy="17508142"/>
          </a:xfrm>
          <a:prstGeom prst="roundRect">
            <a:avLst>
              <a:gd name="adj" fmla="val 4840"/>
            </a:avLst>
          </a:prstGeom>
          <a:solidFill>
            <a:srgbClr val="FFFF00">
              <a:alpha val="42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05" name="AutoShape 278"/>
          <p:cNvSpPr>
            <a:spLocks noChangeArrowheads="1"/>
          </p:cNvSpPr>
          <p:nvPr/>
        </p:nvSpPr>
        <p:spPr bwMode="auto">
          <a:xfrm>
            <a:off x="34004250" y="19909631"/>
            <a:ext cx="7277100" cy="990600"/>
          </a:xfrm>
          <a:prstGeom prst="roundRect">
            <a:avLst>
              <a:gd name="adj" fmla="val 16667"/>
            </a:avLst>
          </a:prstGeom>
          <a:solidFill>
            <a:srgbClr val="FFCC99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4800" b="1" dirty="0" smtClean="0"/>
              <a:t>References</a:t>
            </a:r>
            <a:endParaRPr lang="en-US" sz="4800" b="1" dirty="0"/>
          </a:p>
        </p:txBody>
      </p:sp>
      <p:sp>
        <p:nvSpPr>
          <p:cNvPr id="120" name="Rectangle 119"/>
          <p:cNvSpPr/>
          <p:nvPr/>
        </p:nvSpPr>
        <p:spPr>
          <a:xfrm>
            <a:off x="1524000" y="16755070"/>
            <a:ext cx="65799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/>
              <a:t>Based on  an online web survey conducted with 16 persons who were blind, 9 with low vision and 2 sighted specialists in the area of visual impairment</a:t>
            </a:r>
            <a:endParaRPr lang="en-US" sz="1800" dirty="0"/>
          </a:p>
        </p:txBody>
      </p:sp>
      <p:pic>
        <p:nvPicPr>
          <p:cNvPr id="122" name="Picture 121" descr="MappingPoster.bmp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34301" y="5164219"/>
            <a:ext cx="4471021" cy="5884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3" name="Picture 122" descr="SurveyPoster.bmp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24000" y="12135715"/>
            <a:ext cx="6579942" cy="45823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4" name="Rectangle 123"/>
          <p:cNvSpPr/>
          <p:nvPr/>
        </p:nvSpPr>
        <p:spPr>
          <a:xfrm>
            <a:off x="762000" y="18135600"/>
            <a:ext cx="194310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/>
              <a:t>Goal: </a:t>
            </a:r>
            <a:r>
              <a:rPr lang="en-US" sz="3200" dirty="0" smtClean="0"/>
              <a:t>Design and Develop an human-human interaction enrichment tools that focuses on improving communications in personal and professional settings.</a:t>
            </a:r>
            <a:endParaRPr lang="en-US" sz="3200" dirty="0"/>
          </a:p>
        </p:txBody>
      </p:sp>
      <p:grpSp>
        <p:nvGrpSpPr>
          <p:cNvPr id="129" name="Group 128"/>
          <p:cNvGrpSpPr/>
          <p:nvPr/>
        </p:nvGrpSpPr>
        <p:grpSpPr>
          <a:xfrm>
            <a:off x="16379064" y="29222508"/>
            <a:ext cx="8610911" cy="7085989"/>
            <a:chOff x="21717000" y="5638800"/>
            <a:chExt cx="9448800" cy="8229600"/>
          </a:xfrm>
        </p:grpSpPr>
        <p:sp>
          <p:nvSpPr>
            <p:cNvPr id="126" name="Rounded Rectangle 125"/>
            <p:cNvSpPr/>
            <p:nvPr/>
          </p:nvSpPr>
          <p:spPr bwMode="auto">
            <a:xfrm>
              <a:off x="21717000" y="5638800"/>
              <a:ext cx="9448800" cy="8229600"/>
            </a:xfrm>
            <a:prstGeom prst="roundRect">
              <a:avLst>
                <a:gd name="adj" fmla="val 3472"/>
              </a:avLst>
            </a:prstGeom>
            <a:solidFill>
              <a:schemeClr val="bg1">
                <a:alpha val="3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76" name="AutoShape 4"/>
            <p:cNvSpPr>
              <a:spLocks noChangeAspect="1" noChangeArrowheads="1"/>
            </p:cNvSpPr>
            <p:nvPr/>
          </p:nvSpPr>
          <p:spPr bwMode="auto">
            <a:xfrm>
              <a:off x="23522459" y="6072965"/>
              <a:ext cx="2506647" cy="33498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77" name="Picture 76" descr="steven1"/>
            <p:cNvPicPr>
              <a:picLocks noChangeAspect="1" noChangeArrowheads="1"/>
            </p:cNvPicPr>
            <p:nvPr/>
          </p:nvPicPr>
          <p:blipFill>
            <a:blip r:embed="rId8" cstate="print"/>
            <a:srcRect l="16589" t="10042" r="10543" b="6915"/>
            <a:stretch>
              <a:fillRect/>
            </a:stretch>
          </p:blipFill>
          <p:spPr bwMode="auto">
            <a:xfrm>
              <a:off x="24468499" y="6072965"/>
              <a:ext cx="3852963" cy="638667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78" name="Right Arrow 77"/>
            <p:cNvSpPr/>
            <p:nvPr/>
          </p:nvSpPr>
          <p:spPr>
            <a:xfrm rot="20761356">
              <a:off x="23942793" y="7048691"/>
              <a:ext cx="1886873" cy="215538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ight Arrow 78"/>
            <p:cNvSpPr/>
            <p:nvPr/>
          </p:nvSpPr>
          <p:spPr>
            <a:xfrm>
              <a:off x="23965880" y="7264674"/>
              <a:ext cx="1806077" cy="187843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ight Arrow 79"/>
            <p:cNvSpPr/>
            <p:nvPr/>
          </p:nvSpPr>
          <p:spPr>
            <a:xfrm rot="827554">
              <a:off x="23979004" y="7540989"/>
              <a:ext cx="1806077" cy="187843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1" name="Picture 80" descr="0802pg25_f1.jpg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1869400" y="6354730"/>
              <a:ext cx="2236095" cy="2441965"/>
            </a:xfrm>
            <a:prstGeom prst="rect">
              <a:avLst/>
            </a:prstGeom>
          </p:spPr>
        </p:pic>
        <p:sp>
          <p:nvSpPr>
            <p:cNvPr id="82" name="Right Arrow 81"/>
            <p:cNvSpPr/>
            <p:nvPr/>
          </p:nvSpPr>
          <p:spPr>
            <a:xfrm>
              <a:off x="23690368" y="10263342"/>
              <a:ext cx="1886873" cy="215538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/>
            <p:cNvSpPr/>
            <p:nvPr/>
          </p:nvSpPr>
          <p:spPr>
            <a:xfrm>
              <a:off x="22060397" y="9844471"/>
              <a:ext cx="2150091" cy="1127061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/>
                <a:t>Darlington Motor Driver </a:t>
              </a:r>
              <a:endParaRPr lang="en-US" sz="1800" dirty="0"/>
            </a:p>
          </p:txBody>
        </p:sp>
        <p:sp>
          <p:nvSpPr>
            <p:cNvPr id="84" name="Right Arrow 83"/>
            <p:cNvSpPr/>
            <p:nvPr/>
          </p:nvSpPr>
          <p:spPr>
            <a:xfrm rot="18767969">
              <a:off x="24409626" y="12470989"/>
              <a:ext cx="2060591" cy="197367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23780470" y="12574302"/>
              <a:ext cx="2150091" cy="1127061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USB-Serial Interface </a:t>
              </a:r>
              <a:endParaRPr lang="en-US" sz="2000" dirty="0"/>
            </a:p>
          </p:txBody>
        </p:sp>
        <p:sp>
          <p:nvSpPr>
            <p:cNvPr id="86" name="Right Arrow 85"/>
            <p:cNvSpPr/>
            <p:nvPr/>
          </p:nvSpPr>
          <p:spPr>
            <a:xfrm rot="15270998">
              <a:off x="26537282" y="12255573"/>
              <a:ext cx="2060591" cy="197367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>
              <a:off x="26672201" y="12588939"/>
              <a:ext cx="2150091" cy="1127061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Debug Port LED</a:t>
              </a:r>
              <a:endParaRPr lang="en-US" sz="2000" dirty="0"/>
            </a:p>
          </p:txBody>
        </p:sp>
        <p:sp>
          <p:nvSpPr>
            <p:cNvPr id="88" name="Right Arrow 87"/>
            <p:cNvSpPr/>
            <p:nvPr/>
          </p:nvSpPr>
          <p:spPr>
            <a:xfrm rot="10800000">
              <a:off x="27935451" y="11144056"/>
              <a:ext cx="1886873" cy="215538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28767502" y="10704403"/>
              <a:ext cx="2322098" cy="1127061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1800" dirty="0" smtClean="0"/>
                <a:t>μ</a:t>
              </a:r>
              <a:r>
                <a:rPr lang="en-US" sz="1800" dirty="0" smtClean="0"/>
                <a:t>C Programming Port</a:t>
              </a:r>
              <a:endParaRPr lang="en-US" sz="1800" dirty="0"/>
            </a:p>
          </p:txBody>
        </p:sp>
        <p:sp>
          <p:nvSpPr>
            <p:cNvPr id="90" name="Right Arrow 89"/>
            <p:cNvSpPr/>
            <p:nvPr/>
          </p:nvSpPr>
          <p:spPr>
            <a:xfrm rot="9807424">
              <a:off x="27209662" y="9367359"/>
              <a:ext cx="1886873" cy="215538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28615663" y="8673500"/>
              <a:ext cx="2150091" cy="1127061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/>
                <a:t>Atmel ATmega168 </a:t>
              </a:r>
              <a:r>
                <a:rPr lang="el-GR" sz="1800" dirty="0" smtClean="0"/>
                <a:t>μ</a:t>
              </a:r>
              <a:r>
                <a:rPr lang="en-US" sz="1800" dirty="0" smtClean="0"/>
                <a:t>C </a:t>
              </a:r>
              <a:endParaRPr lang="en-US" sz="1800" dirty="0"/>
            </a:p>
          </p:txBody>
        </p:sp>
        <p:sp>
          <p:nvSpPr>
            <p:cNvPr id="92" name="Rounded Rectangle 91"/>
            <p:cNvSpPr/>
            <p:nvPr/>
          </p:nvSpPr>
          <p:spPr>
            <a:xfrm>
              <a:off x="21888390" y="5791200"/>
              <a:ext cx="2236095" cy="657452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/>
                <a:t>Shaftless Vibration Motor</a:t>
              </a:r>
              <a:endParaRPr lang="en-US" sz="1800" dirty="0"/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28422600" y="5867400"/>
              <a:ext cx="2286000" cy="607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b="1" dirty="0" smtClean="0"/>
                <a:t>Hardware</a:t>
              </a:r>
              <a:endParaRPr lang="en-US" sz="2800" b="1" dirty="0"/>
            </a:p>
          </p:txBody>
        </p:sp>
      </p:grpSp>
      <p:pic>
        <p:nvPicPr>
          <p:cNvPr id="131" name="Picture 130" descr="Mappings.bmp"/>
          <p:cNvPicPr>
            <a:picLocks noChangeAspect="1"/>
          </p:cNvPicPr>
          <p:nvPr/>
        </p:nvPicPr>
        <p:blipFill>
          <a:blip r:embed="rId5" cstate="print"/>
          <a:srcRect t="59054"/>
          <a:stretch>
            <a:fillRect/>
          </a:stretch>
        </p:blipFill>
        <p:spPr>
          <a:xfrm>
            <a:off x="25674812" y="33417989"/>
            <a:ext cx="5567188" cy="29149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3" name="Rectangle 132"/>
          <p:cNvSpPr/>
          <p:nvPr/>
        </p:nvSpPr>
        <p:spPr bwMode="auto">
          <a:xfrm>
            <a:off x="35421570" y="14745037"/>
            <a:ext cx="7543800" cy="533400"/>
          </a:xfrm>
          <a:prstGeom prst="rect">
            <a:avLst/>
          </a:prstGeom>
          <a:solidFill>
            <a:srgbClr val="FFFF00">
              <a:alpha val="14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7" name="AutoShape 278"/>
          <p:cNvSpPr>
            <a:spLocks noChangeArrowheads="1"/>
          </p:cNvSpPr>
          <p:nvPr/>
        </p:nvSpPr>
        <p:spPr bwMode="auto">
          <a:xfrm>
            <a:off x="9144000" y="19985830"/>
            <a:ext cx="14238716" cy="1526775"/>
          </a:xfrm>
          <a:prstGeom prst="roundRect">
            <a:avLst>
              <a:gd name="adj" fmla="val 16667"/>
            </a:avLst>
          </a:prstGeom>
          <a:solidFill>
            <a:srgbClr val="FFCC99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4800" b="1" dirty="0"/>
              <a:t>Enriching </a:t>
            </a:r>
            <a:r>
              <a:rPr lang="en-US" sz="4800" b="1" dirty="0" smtClean="0"/>
              <a:t>Personal Communication</a:t>
            </a:r>
            <a:endParaRPr lang="en-US" sz="4800" b="1" dirty="0"/>
          </a:p>
          <a:p>
            <a:pPr algn="ctr"/>
            <a:r>
              <a:rPr lang="en-US" sz="3600" b="1" dirty="0" smtClean="0"/>
              <a:t>Social Interaction Assistant for individuals who are visually impaired</a:t>
            </a:r>
            <a:endParaRPr lang="en-US" sz="36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5126" y="304798"/>
            <a:ext cx="8626312" cy="2514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2004000" y="21183600"/>
            <a:ext cx="11048999" cy="1630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000"/>
              </a:spcAft>
            </a:pPr>
            <a:r>
              <a:rPr lang="en-US" sz="2000" dirty="0"/>
              <a:t>[1] </a:t>
            </a:r>
            <a:r>
              <a:rPr lang="en-US" sz="2000" dirty="0" err="1"/>
              <a:t>Balasubramanian</a:t>
            </a:r>
            <a:r>
              <a:rPr lang="en-US" sz="2000" dirty="0"/>
              <a:t> V., </a:t>
            </a:r>
            <a:r>
              <a:rPr lang="en-US" sz="2000" dirty="0" err="1"/>
              <a:t>Chakraborty</a:t>
            </a:r>
            <a:r>
              <a:rPr lang="en-US" sz="2000" dirty="0"/>
              <a:t> S., Krishna S., </a:t>
            </a:r>
            <a:r>
              <a:rPr lang="en-US" sz="2000" dirty="0" err="1"/>
              <a:t>Panchanathan</a:t>
            </a:r>
            <a:r>
              <a:rPr lang="en-US" sz="2000" dirty="0"/>
              <a:t> S., </a:t>
            </a:r>
            <a:r>
              <a:rPr lang="en-US" sz="2000" dirty="0" smtClean="0"/>
              <a:t>Human-Centered </a:t>
            </a:r>
            <a:r>
              <a:rPr lang="en-US" sz="2000" dirty="0"/>
              <a:t>Machine Learning in a Social Interaction Assistant for Individuals with Visual </a:t>
            </a:r>
            <a:r>
              <a:rPr lang="en-US" sz="2000" dirty="0" smtClean="0"/>
              <a:t>Impairments, </a:t>
            </a:r>
            <a:r>
              <a:rPr lang="en-US" sz="2000" dirty="0"/>
              <a:t>Symposium on Assistive </a:t>
            </a:r>
            <a:r>
              <a:rPr lang="en-US" sz="2000" dirty="0" smtClean="0"/>
              <a:t>Machine Learning </a:t>
            </a:r>
            <a:r>
              <a:rPr lang="en-US" sz="2000" dirty="0"/>
              <a:t>for People with Disabilities at Neural Information Processing Systems (NIPS), Dec 2009.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[2] Bergs E., </a:t>
            </a:r>
            <a:r>
              <a:rPr lang="en-US" sz="2000" dirty="0" err="1"/>
              <a:t>Rutten</a:t>
            </a:r>
            <a:r>
              <a:rPr lang="en-US" sz="2000" dirty="0"/>
              <a:t> F., </a:t>
            </a:r>
            <a:r>
              <a:rPr lang="en-US" sz="2000" dirty="0" err="1"/>
              <a:t>Tadros</a:t>
            </a:r>
            <a:r>
              <a:rPr lang="en-US" sz="2000" dirty="0"/>
              <a:t> T., </a:t>
            </a:r>
            <a:r>
              <a:rPr lang="en-US" sz="2000" dirty="0" err="1"/>
              <a:t>Krijnen</a:t>
            </a:r>
            <a:r>
              <a:rPr lang="en-US" sz="2000" dirty="0"/>
              <a:t> P., and </a:t>
            </a:r>
            <a:r>
              <a:rPr lang="en-US" sz="2000" dirty="0" err="1"/>
              <a:t>Schipper</a:t>
            </a:r>
            <a:r>
              <a:rPr lang="en-US" sz="2000" dirty="0"/>
              <a:t> I., Communication during trauma resuscitation: do we know what is happening?, Injury, vol. 36, 2005, 905-911.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[3] Carbine D. N., Finer N.N., </a:t>
            </a:r>
            <a:r>
              <a:rPr lang="en-US" sz="2000" dirty="0" err="1"/>
              <a:t>Knodel</a:t>
            </a:r>
            <a:r>
              <a:rPr lang="en-US" sz="2000" dirty="0"/>
              <a:t> E., and Rich W., Video recording as a means of evaluating </a:t>
            </a:r>
            <a:r>
              <a:rPr lang="en-US" sz="2000" dirty="0" smtClean="0"/>
              <a:t>neonatal resuscitation </a:t>
            </a:r>
            <a:r>
              <a:rPr lang="en-US" sz="2000" dirty="0"/>
              <a:t>performance, Pediatrics, vol. 106, Oct. 2000, 654-658.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[4] </a:t>
            </a:r>
            <a:r>
              <a:rPr lang="en-US" sz="2000" dirty="0" err="1"/>
              <a:t>Gade</a:t>
            </a:r>
            <a:r>
              <a:rPr lang="en-US" sz="2000" dirty="0"/>
              <a:t> L., Krishna S., and </a:t>
            </a:r>
            <a:r>
              <a:rPr lang="en-US" sz="2000" dirty="0" err="1"/>
              <a:t>Panchanathan</a:t>
            </a:r>
            <a:r>
              <a:rPr lang="en-US" sz="2000" dirty="0"/>
              <a:t> S. </a:t>
            </a:r>
            <a:r>
              <a:rPr lang="en-US" sz="2000" dirty="0" smtClean="0"/>
              <a:t>Person </a:t>
            </a:r>
            <a:r>
              <a:rPr lang="en-US" sz="2000" dirty="0"/>
              <a:t>localization using a wearable camera towards enhancing social interactions for individuals with visual </a:t>
            </a:r>
            <a:r>
              <a:rPr lang="en-US" sz="2000" dirty="0" smtClean="0"/>
              <a:t>impairment. </a:t>
            </a:r>
            <a:r>
              <a:rPr lang="en-US" sz="2000" dirty="0"/>
              <a:t>1 </a:t>
            </a:r>
            <a:r>
              <a:rPr lang="en-US" sz="2000" dirty="0" err="1"/>
              <a:t>st</a:t>
            </a:r>
            <a:r>
              <a:rPr lang="en-US" sz="2000" dirty="0"/>
              <a:t> ACM SIGMM international Workshop on Media Studies and Implementations that Help Improving Access To Disabled Users MSIADU 2009, 53-62.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[5] Humphrey N., Vision in a monkey without striate cortex: a case study, Perception, vol. 3, 1974, 241-255.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[6] </a:t>
            </a:r>
            <a:r>
              <a:rPr lang="en-US" sz="2000" dirty="0" err="1"/>
              <a:t>Karlgren</a:t>
            </a:r>
            <a:r>
              <a:rPr lang="en-US" sz="2000" dirty="0"/>
              <a:t> N., </a:t>
            </a:r>
            <a:r>
              <a:rPr lang="en-US" sz="2000" dirty="0" err="1"/>
              <a:t>Dahlstr¨om</a:t>
            </a:r>
            <a:r>
              <a:rPr lang="en-US" sz="2000" dirty="0"/>
              <a:t> A., and </a:t>
            </a:r>
            <a:r>
              <a:rPr lang="en-US" sz="2000" dirty="0" err="1"/>
              <a:t>Ponzer</a:t>
            </a:r>
            <a:r>
              <a:rPr lang="en-US" sz="2000" dirty="0"/>
              <a:t> S., Design of an Annotation Tool to Support Simulation Training of Medical Teams, Times of Convergence. Technologies Across Learning Contexts, 2008, 179-184.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[7] Kozlowski S.W.J., Gully S.M., McHugh P.P., Salas E., and Cannon-Bowers J.A., A dynamic theory </a:t>
            </a:r>
            <a:r>
              <a:rPr lang="en-US" sz="2000" dirty="0" smtClean="0"/>
              <a:t>of leadership </a:t>
            </a:r>
            <a:r>
              <a:rPr lang="en-US" sz="2000" dirty="0"/>
              <a:t>and team effectiveness: Developmental and task contingent leader roles., Research in Personnel and Human Resources Management, G. Ferris, Ed., JAI Press, 1996, 252-305.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[8] Krishna S. and </a:t>
            </a:r>
            <a:r>
              <a:rPr lang="en-US" sz="2000" dirty="0" err="1"/>
              <a:t>Panchanathan</a:t>
            </a:r>
            <a:r>
              <a:rPr lang="en-US" sz="2000" dirty="0"/>
              <a:t> S., Combining Skin-Color Detector and Evidence Aggregated Random Field Models towards Validating Face Detection Results, in Indian Conference on Computer Vision, Graphics &amp; Image Processing, 2008, 466-473.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[9] Krishna S., </a:t>
            </a:r>
            <a:r>
              <a:rPr lang="en-US" sz="2000" dirty="0" err="1"/>
              <a:t>Bala</a:t>
            </a:r>
            <a:r>
              <a:rPr lang="en-US" sz="2000" dirty="0"/>
              <a:t> S., McDaniel T., McGuire S., and </a:t>
            </a:r>
            <a:r>
              <a:rPr lang="en-US" sz="2000" dirty="0" err="1"/>
              <a:t>Panchanathan</a:t>
            </a:r>
            <a:r>
              <a:rPr lang="en-US" sz="2000" dirty="0"/>
              <a:t> S., </a:t>
            </a:r>
            <a:r>
              <a:rPr lang="en-US" sz="2000" dirty="0" err="1"/>
              <a:t>VibroGlove</a:t>
            </a:r>
            <a:r>
              <a:rPr lang="en-US" sz="2000" dirty="0"/>
              <a:t>: an assistive technology aid for conveying facial expressions,  Proceedings of the 28th of the international CHI conference extended abstracts on Human factors in computing systems, Atlanta, Georgia, USA: ACM, 2010, 3637-3642.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[10] Krishna S., </a:t>
            </a:r>
            <a:r>
              <a:rPr lang="en-US" sz="2000" dirty="0" err="1"/>
              <a:t>Balasubramanian</a:t>
            </a:r>
            <a:r>
              <a:rPr lang="en-US" sz="2000" dirty="0"/>
              <a:t> V., </a:t>
            </a:r>
            <a:r>
              <a:rPr lang="en-US" sz="2000" dirty="0" err="1"/>
              <a:t>Panchanathan</a:t>
            </a:r>
            <a:r>
              <a:rPr lang="en-US" sz="2000" dirty="0"/>
              <a:t> S., </a:t>
            </a:r>
            <a:r>
              <a:rPr lang="en-US" sz="2000" dirty="0" smtClean="0"/>
              <a:t>Enriching </a:t>
            </a:r>
            <a:r>
              <a:rPr lang="en-US" sz="2000" dirty="0"/>
              <a:t>Social Situational Awareness in </a:t>
            </a:r>
            <a:r>
              <a:rPr lang="en-US" sz="2000" dirty="0" smtClean="0"/>
              <a:t>Remote Interactions</a:t>
            </a:r>
            <a:r>
              <a:rPr lang="en-US" sz="2000" dirty="0"/>
              <a:t>:  Insights and Inspirations from Disability Focused Research, ACM MM 2010 Brave New Ideas Session, Oct 2010.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[11] Krishna S., McDaniel T. and </a:t>
            </a:r>
            <a:r>
              <a:rPr lang="en-US" sz="2000" dirty="0" err="1"/>
              <a:t>Panchanathan</a:t>
            </a:r>
            <a:r>
              <a:rPr lang="en-US" sz="2000" dirty="0"/>
              <a:t> S., Embodied Social Interaction Assistant, Technical Report #TR-10-001, Arizona State University, Tempe, 2010.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[12] Krishna S., </a:t>
            </a:r>
            <a:r>
              <a:rPr lang="en-US" sz="2000" dirty="0" err="1"/>
              <a:t>Panchanathan</a:t>
            </a:r>
            <a:r>
              <a:rPr lang="en-US" sz="2000" dirty="0"/>
              <a:t> S., Assistive Technologies as Effective Mediators in Interpersonal Social Interactions for Persons with Visual Disability, Computers Helping People with Special Needs, Austria: Springer, 2010, 316 - 323.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[13] Krishna S., Patel B., </a:t>
            </a:r>
            <a:r>
              <a:rPr lang="en-US" sz="2000" dirty="0" smtClean="0"/>
              <a:t>Studying </a:t>
            </a:r>
            <a:r>
              <a:rPr lang="en-US" sz="2000" dirty="0"/>
              <a:t>Individuals and Groups </a:t>
            </a:r>
            <a:r>
              <a:rPr lang="en-US" sz="2000" dirty="0" err="1"/>
              <a:t>Scoio</a:t>
            </a:r>
            <a:r>
              <a:rPr lang="en-US" sz="2000" dirty="0"/>
              <a:t>-Emotional Artifacts in Medical Teams towards Improved Patient Safety:  A </a:t>
            </a:r>
            <a:r>
              <a:rPr lang="en-US" sz="2000" dirty="0" err="1"/>
              <a:t>TeamSTEPPS</a:t>
            </a:r>
            <a:r>
              <a:rPr lang="en-US" sz="2000" dirty="0"/>
              <a:t> </a:t>
            </a:r>
            <a:r>
              <a:rPr lang="en-US" sz="2000" dirty="0" smtClean="0"/>
              <a:t>Approach, </a:t>
            </a:r>
            <a:r>
              <a:rPr lang="en-US" sz="2000" dirty="0"/>
              <a:t>Technical Report #TR-10-009, Arizona State University, Tempe AZ USA July 2010.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[14] McDaniel T., Krishna S. and </a:t>
            </a:r>
            <a:r>
              <a:rPr lang="en-US" sz="2000" dirty="0" err="1"/>
              <a:t>Panchanathan</a:t>
            </a:r>
            <a:r>
              <a:rPr lang="en-US" sz="2000" dirty="0"/>
              <a:t> S., Using Tactile Rhythm to Convey Interpersonal Distances to Individuals who are Blind, Conference on Human Factors in Computing Systems, 2009, 4669-4674.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[15] Jennings H.H., Sociometry in group relations, 105th ed. (Washington): American Council on Education, 1959.</a:t>
            </a:r>
          </a:p>
          <a:p>
            <a:pPr marL="457200" indent="-457200">
              <a:spcAft>
                <a:spcPts val="1000"/>
              </a:spcAft>
            </a:pPr>
            <a:r>
              <a:rPr lang="en-US" sz="2000" dirty="0"/>
              <a:t>[16] N. </a:t>
            </a:r>
            <a:r>
              <a:rPr lang="en-US" sz="2000" dirty="0" err="1"/>
              <a:t>Ambady</a:t>
            </a:r>
            <a:r>
              <a:rPr lang="en-US" sz="2000" dirty="0"/>
              <a:t> and R. Rosenthal, Thin Slices of Expressive behavior as Predictors of Interpersonal Consequences : a Meta-Analysis, Psychological Bulletin, vol. 111, no. 2, pp. 274, 256, 1992.</a:t>
            </a:r>
          </a:p>
          <a:p>
            <a:pPr marL="457200" indent="-457200">
              <a:spcAft>
                <a:spcPts val="1000"/>
              </a:spcAft>
            </a:pPr>
            <a:endParaRPr lang="en-US" sz="2000" dirty="0"/>
          </a:p>
        </p:txBody>
      </p:sp>
      <p:grpSp>
        <p:nvGrpSpPr>
          <p:cNvPr id="3" name="Group 2"/>
          <p:cNvGrpSpPr/>
          <p:nvPr/>
        </p:nvGrpSpPr>
        <p:grpSpPr>
          <a:xfrm>
            <a:off x="1437267" y="27651421"/>
            <a:ext cx="12479987" cy="9053711"/>
            <a:chOff x="13677900" y="12944989"/>
            <a:chExt cx="16535400" cy="12514822"/>
          </a:xfrm>
        </p:grpSpPr>
        <p:pic>
          <p:nvPicPr>
            <p:cNvPr id="119" name="Picture 118" descr="Embodied SIA.jpg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6344900" y="12944989"/>
              <a:ext cx="9829800" cy="11441241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21" name="Picture 120" descr="C:\DOCUME~1\SREEKA~1\LOCALS~1\Temp\_TS24D.tmp\_TS531.tmp\Belt.bmp"/>
            <p:cNvPicPr>
              <a:picLocks noChangeAspect="1" noChangeArrowheads="1"/>
            </p:cNvPicPr>
            <p:nvPr/>
          </p:nvPicPr>
          <p:blipFill>
            <a:blip r:embed="rId12"/>
            <a:srcRect l="2783" r="1217" b="2162"/>
            <a:stretch>
              <a:fillRect/>
            </a:stretch>
          </p:blipFill>
          <p:spPr bwMode="auto">
            <a:xfrm>
              <a:off x="24955500" y="19001016"/>
              <a:ext cx="5257800" cy="373380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38" name="Picture 137" descr="Camera.jpg"/>
            <p:cNvPicPr>
              <a:picLocks noChangeAspect="1"/>
            </p:cNvPicPr>
            <p:nvPr/>
          </p:nvPicPr>
          <p:blipFill>
            <a:blip r:embed="rId13" cstate="print"/>
            <a:srcRect l="2573" t="12188"/>
            <a:stretch>
              <a:fillRect/>
            </a:stretch>
          </p:blipFill>
          <p:spPr>
            <a:xfrm>
              <a:off x="14592300" y="13895616"/>
              <a:ext cx="3733800" cy="2173377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44" name="Picture 143" descr="Accelerometer.jpg"/>
            <p:cNvPicPr>
              <a:picLocks noChangeAspect="1"/>
            </p:cNvPicPr>
            <p:nvPr/>
          </p:nvPicPr>
          <p:blipFill>
            <a:blip r:embed="rId14" cstate="print"/>
            <a:srcRect l="3804" t="5638"/>
            <a:stretch>
              <a:fillRect/>
            </a:stretch>
          </p:blipFill>
          <p:spPr>
            <a:xfrm>
              <a:off x="26555700" y="13895616"/>
              <a:ext cx="2447435" cy="143632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3" name="Picture 152" descr="airclick_1.jpg"/>
            <p:cNvPicPr>
              <a:picLocks noChangeAspect="1"/>
            </p:cNvPicPr>
            <p:nvPr/>
          </p:nvPicPr>
          <p:blipFill>
            <a:blip r:embed="rId15"/>
            <a:srcRect l="9149" r="54255"/>
            <a:stretch>
              <a:fillRect/>
            </a:stretch>
          </p:blipFill>
          <p:spPr>
            <a:xfrm>
              <a:off x="26708101" y="15724416"/>
              <a:ext cx="2285999" cy="2325872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4" name="Picture 153" descr="vibrator.bmp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23583900" y="23115816"/>
              <a:ext cx="3381350" cy="2343995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5" name="Picture 154" descr="Dell Axim X51v.jpg"/>
            <p:cNvPicPr>
              <a:picLocks noChangeAspect="1"/>
            </p:cNvPicPr>
            <p:nvPr/>
          </p:nvPicPr>
          <p:blipFill>
            <a:blip r:embed="rId17"/>
            <a:srcRect l="15517" r="17241"/>
            <a:stretch>
              <a:fillRect/>
            </a:stretch>
          </p:blipFill>
          <p:spPr>
            <a:xfrm>
              <a:off x="14135100" y="20829816"/>
              <a:ext cx="2971800" cy="441960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cxnSp>
          <p:nvCxnSpPr>
            <p:cNvPr id="156" name="Straight Arrow Connector 155"/>
            <p:cNvCxnSpPr>
              <a:stCxn id="144" idx="1"/>
            </p:cNvCxnSpPr>
            <p:nvPr/>
          </p:nvCxnSpPr>
          <p:spPr bwMode="auto">
            <a:xfrm rot="10800000" flipV="1">
              <a:off x="22898100" y="14613780"/>
              <a:ext cx="3657600" cy="348636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57" name="Straight Arrow Connector 156"/>
            <p:cNvCxnSpPr/>
            <p:nvPr/>
          </p:nvCxnSpPr>
          <p:spPr bwMode="auto">
            <a:xfrm rot="10800000" flipV="1">
              <a:off x="21831300" y="17477016"/>
              <a:ext cx="4876800" cy="228600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58" name="Straight Arrow Connector 157"/>
            <p:cNvCxnSpPr>
              <a:stCxn id="121" idx="1"/>
            </p:cNvCxnSpPr>
            <p:nvPr/>
          </p:nvCxnSpPr>
          <p:spPr bwMode="auto">
            <a:xfrm rot="10800000" flipV="1">
              <a:off x="21755100" y="20867916"/>
              <a:ext cx="3200400" cy="179070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59" name="Straight Arrow Connector 158"/>
            <p:cNvCxnSpPr>
              <a:stCxn id="155" idx="0"/>
            </p:cNvCxnSpPr>
            <p:nvPr/>
          </p:nvCxnSpPr>
          <p:spPr bwMode="auto">
            <a:xfrm rot="5400000" flipH="1" flipV="1">
              <a:off x="15830550" y="19477266"/>
              <a:ext cx="1143000" cy="156210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60" name="Straight Arrow Connector 159"/>
            <p:cNvCxnSpPr/>
            <p:nvPr/>
          </p:nvCxnSpPr>
          <p:spPr bwMode="auto">
            <a:xfrm>
              <a:off x="18326100" y="14810016"/>
              <a:ext cx="2209800" cy="45720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grpSp>
          <p:nvGrpSpPr>
            <p:cNvPr id="161" name="Group 160"/>
            <p:cNvGrpSpPr/>
            <p:nvPr/>
          </p:nvGrpSpPr>
          <p:grpSpPr>
            <a:xfrm>
              <a:off x="13677900" y="16257816"/>
              <a:ext cx="5190954" cy="1828800"/>
              <a:chOff x="26822400" y="7162800"/>
              <a:chExt cx="5190954" cy="1828800"/>
            </a:xfrm>
          </p:grpSpPr>
          <p:pic>
            <p:nvPicPr>
              <p:cNvPr id="169" name="Picture 168" descr="Camera.jpg"/>
              <p:cNvPicPr>
                <a:picLocks noChangeAspect="1"/>
              </p:cNvPicPr>
              <p:nvPr/>
            </p:nvPicPr>
            <p:blipFill>
              <a:blip r:embed="rId18"/>
              <a:srcRect l="43639" t="12188" b="57066"/>
              <a:stretch>
                <a:fillRect/>
              </a:stretch>
            </p:blipFill>
            <p:spPr>
              <a:xfrm>
                <a:off x="26822400" y="7162800"/>
                <a:ext cx="5190954" cy="1828800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170" name="TextBox 2949"/>
              <p:cNvSpPr txBox="1"/>
              <p:nvPr/>
            </p:nvSpPr>
            <p:spPr>
              <a:xfrm>
                <a:off x="27471531" y="8554278"/>
                <a:ext cx="3300307" cy="427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tx1"/>
                    </a:solidFill>
                    <a:latin typeface="Times New Roman" pitchFamily="18" charset="0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tx1"/>
                    </a:solidFill>
                    <a:latin typeface="Times New Roman" pitchFamily="18" charset="0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tx1"/>
                    </a:solidFill>
                    <a:latin typeface="Times New Roman" pitchFamily="18" charset="0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tx1"/>
                    </a:solidFill>
                    <a:latin typeface="Times New Roman" pitchFamily="18" charset="0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tx1"/>
                    </a:solidFill>
                    <a:latin typeface="Times New Roman" pitchFamily="18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tx1"/>
                    </a:solidFill>
                    <a:latin typeface="Times New Roman" pitchFamily="18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tx1"/>
                    </a:solidFill>
                    <a:latin typeface="Times New Roman" pitchFamily="18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tx1"/>
                    </a:solidFill>
                    <a:latin typeface="Times New Roman" pitchFamily="18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tx1"/>
                    </a:solidFill>
                    <a:latin typeface="Times New Roman" pitchFamily="18" charset="0"/>
                    <a:ea typeface="+mn-ea"/>
                    <a:cs typeface="+mn-cs"/>
                  </a:defRPr>
                </a:lvl9pPr>
              </a:lstStyle>
              <a:p>
                <a:r>
                  <a:rPr lang="en-US" sz="1600" dirty="0" smtClean="0"/>
                  <a:t>1.3 Megapixel Digital Camera</a:t>
                </a:r>
                <a:endParaRPr lang="en-US" sz="1600" dirty="0"/>
              </a:p>
            </p:txBody>
          </p:sp>
        </p:grpSp>
        <p:cxnSp>
          <p:nvCxnSpPr>
            <p:cNvPr id="162" name="Straight Arrow Connector 161"/>
            <p:cNvCxnSpPr>
              <a:stCxn id="154" idx="1"/>
            </p:cNvCxnSpPr>
            <p:nvPr/>
          </p:nvCxnSpPr>
          <p:spPr bwMode="auto">
            <a:xfrm rot="10800000">
              <a:off x="21526500" y="23344416"/>
              <a:ext cx="2057400" cy="94339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63" name="TextBox 2965"/>
            <p:cNvSpPr txBox="1"/>
            <p:nvPr/>
          </p:nvSpPr>
          <p:spPr>
            <a:xfrm>
              <a:off x="26784300" y="13362215"/>
              <a:ext cx="1993502" cy="4822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en-US" sz="2000" dirty="0" smtClean="0"/>
                <a:t>Accelerometer</a:t>
              </a:r>
              <a:endParaRPr lang="en-US" sz="2000" dirty="0"/>
            </a:p>
          </p:txBody>
        </p:sp>
        <p:sp>
          <p:nvSpPr>
            <p:cNvPr id="164" name="TextBox 2966"/>
            <p:cNvSpPr txBox="1"/>
            <p:nvPr/>
          </p:nvSpPr>
          <p:spPr>
            <a:xfrm>
              <a:off x="26906555" y="18010416"/>
              <a:ext cx="1934936" cy="4822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en-US" sz="2000" dirty="0" smtClean="0"/>
                <a:t>User Interface</a:t>
              </a:r>
              <a:endParaRPr lang="en-US" sz="2000" dirty="0"/>
            </a:p>
          </p:txBody>
        </p:sp>
        <p:sp>
          <p:nvSpPr>
            <p:cNvPr id="165" name="TextBox 2967"/>
            <p:cNvSpPr txBox="1"/>
            <p:nvPr/>
          </p:nvSpPr>
          <p:spPr>
            <a:xfrm>
              <a:off x="27851100" y="22811016"/>
              <a:ext cx="1715788" cy="5564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en-US" sz="2000" dirty="0" smtClean="0"/>
                <a:t>Haptic</a:t>
              </a:r>
              <a:r>
                <a:rPr lang="en-US" dirty="0" smtClean="0"/>
                <a:t> Belt</a:t>
              </a:r>
              <a:endParaRPr lang="en-US" dirty="0"/>
            </a:p>
          </p:txBody>
        </p:sp>
        <p:sp>
          <p:nvSpPr>
            <p:cNvPr id="166" name="TextBox 2968"/>
            <p:cNvSpPr txBox="1"/>
            <p:nvPr/>
          </p:nvSpPr>
          <p:spPr>
            <a:xfrm>
              <a:off x="27012901" y="24868416"/>
              <a:ext cx="2531023" cy="4822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en-US" sz="2000" dirty="0" smtClean="0"/>
                <a:t>Individual Vibrator</a:t>
              </a:r>
              <a:endParaRPr lang="en-US" sz="2000" dirty="0"/>
            </a:p>
          </p:txBody>
        </p:sp>
        <p:sp>
          <p:nvSpPr>
            <p:cNvPr id="167" name="TextBox 2969"/>
            <p:cNvSpPr txBox="1"/>
            <p:nvPr/>
          </p:nvSpPr>
          <p:spPr>
            <a:xfrm>
              <a:off x="17183100" y="24639816"/>
              <a:ext cx="2605608" cy="4822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en-US" sz="2000" dirty="0" smtClean="0"/>
                <a:t>Processing Element</a:t>
              </a:r>
              <a:endParaRPr lang="en-US" sz="2000" dirty="0"/>
            </a:p>
          </p:txBody>
        </p:sp>
        <p:sp>
          <p:nvSpPr>
            <p:cNvPr id="168" name="TextBox 2970"/>
            <p:cNvSpPr txBox="1"/>
            <p:nvPr/>
          </p:nvSpPr>
          <p:spPr>
            <a:xfrm>
              <a:off x="15430500" y="13362215"/>
              <a:ext cx="2254213" cy="4822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en-US" sz="2000" dirty="0" smtClean="0"/>
                <a:t>Sensing Element</a:t>
              </a:r>
              <a:endParaRPr lang="en-US" sz="20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22021800" y="5904964"/>
            <a:ext cx="21019770" cy="13449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/>
            <a:r>
              <a:rPr lang="en-US" sz="3200" b="1" i="1" dirty="0" smtClean="0"/>
              <a:t>1   </a:t>
            </a:r>
            <a:r>
              <a:rPr lang="en-US" sz="3200" b="1" i="1" u="sng" dirty="0"/>
              <a:t>Automated monitoring of group dynamics to determine communication breakdowns</a:t>
            </a:r>
          </a:p>
          <a:p>
            <a:pPr marL="857250" indent="-857250"/>
            <a:r>
              <a:rPr lang="en-US" sz="2800" dirty="0" smtClean="0"/>
              <a:t>	Current </a:t>
            </a:r>
            <a:r>
              <a:rPr lang="en-US" sz="2800" dirty="0"/>
              <a:t>team performance analysis systems are </a:t>
            </a:r>
            <a:r>
              <a:rPr lang="en-US" sz="2800" dirty="0" smtClean="0"/>
              <a:t>based </a:t>
            </a:r>
            <a:r>
              <a:rPr lang="en-US" sz="2800" dirty="0"/>
              <a:t>on retrospective video stream </a:t>
            </a:r>
            <a:r>
              <a:rPr lang="en-US" sz="2800" dirty="0" smtClean="0"/>
              <a:t>analysis collected </a:t>
            </a:r>
            <a:r>
              <a:rPr lang="en-US" sz="2800" dirty="0"/>
              <a:t>during simulations of hospital emergency codes. The analyses are mostly based on </a:t>
            </a:r>
            <a:r>
              <a:rPr lang="en-US" sz="2800" dirty="0" smtClean="0"/>
              <a:t>experts opinion </a:t>
            </a:r>
            <a:r>
              <a:rPr lang="en-US" sz="2800" dirty="0"/>
              <a:t>of what happened during critical incidents of the simulation [6] [3]. </a:t>
            </a:r>
            <a:r>
              <a:rPr lang="en-US" sz="2800" dirty="0" smtClean="0"/>
              <a:t>Unfortunately</a:t>
            </a:r>
            <a:r>
              <a:rPr lang="en-US" sz="2800" dirty="0"/>
              <a:t>, </a:t>
            </a:r>
            <a:r>
              <a:rPr lang="en-US" sz="2800" dirty="0" smtClean="0"/>
              <a:t>experts time </a:t>
            </a:r>
            <a:r>
              <a:rPr lang="en-US" sz="2800" dirty="0"/>
              <a:t>is very valuable and post-simulation analysis may not get sufficient attention due to </a:t>
            </a:r>
            <a:r>
              <a:rPr lang="en-US" sz="2800" dirty="0" smtClean="0"/>
              <a:t>increased hospital </a:t>
            </a:r>
            <a:r>
              <a:rPr lang="en-US" sz="2800" dirty="0"/>
              <a:t>load.  For long, researchers have questioned how communication between medical </a:t>
            </a:r>
            <a:r>
              <a:rPr lang="en-US" sz="2800" dirty="0" smtClean="0"/>
              <a:t>team members </a:t>
            </a:r>
            <a:r>
              <a:rPr lang="en-US" sz="2800" dirty="0"/>
              <a:t>vary over the period of the emergency code execution [2], but very little is understood </a:t>
            </a:r>
            <a:r>
              <a:rPr lang="en-US" sz="2800" dirty="0" smtClean="0"/>
              <a:t>on the </a:t>
            </a:r>
            <a:r>
              <a:rPr lang="en-US" sz="2800" dirty="0"/>
              <a:t>basics of the communication patterns during emergency, mostly due to the lack of </a:t>
            </a:r>
            <a:r>
              <a:rPr lang="en-US" sz="2800" dirty="0" smtClean="0"/>
              <a:t>automated annotation </a:t>
            </a:r>
            <a:r>
              <a:rPr lang="en-US" sz="2800" dirty="0"/>
              <a:t>system that does not require expensive specialist time.  </a:t>
            </a:r>
            <a:r>
              <a:rPr lang="en-US" sz="2800" i="1" u="sng" dirty="0"/>
              <a:t>Automated team </a:t>
            </a:r>
            <a:r>
              <a:rPr lang="en-US" sz="2800" i="1" u="sng" dirty="0" smtClean="0"/>
              <a:t>performance analysis </a:t>
            </a:r>
            <a:r>
              <a:rPr lang="en-US" sz="2800" i="1" u="sng" dirty="0"/>
              <a:t>systems that focus on detecting specific instances of communication breakdown </a:t>
            </a:r>
            <a:r>
              <a:rPr lang="en-US" sz="2800" i="1" u="sng" dirty="0" smtClean="0"/>
              <a:t>occurring during </a:t>
            </a:r>
            <a:r>
              <a:rPr lang="en-US" sz="2800" i="1" u="sng" dirty="0"/>
              <a:t>code simulation could greatly enhance our understanding of team work and how it can </a:t>
            </a:r>
            <a:r>
              <a:rPr lang="en-US" sz="2800" i="1" u="sng" dirty="0" smtClean="0"/>
              <a:t>be enhanced </a:t>
            </a:r>
            <a:r>
              <a:rPr lang="en-US" sz="2800" i="1" u="sng" dirty="0"/>
              <a:t>through training</a:t>
            </a:r>
            <a:r>
              <a:rPr lang="en-US" sz="2800" dirty="0" smtClean="0"/>
              <a:t>.</a:t>
            </a:r>
          </a:p>
          <a:p>
            <a:pPr marL="857250" indent="-857250"/>
            <a:endParaRPr lang="en-US" sz="2800" dirty="0"/>
          </a:p>
          <a:p>
            <a:pPr marL="857250" indent="-857250"/>
            <a:r>
              <a:rPr lang="en-US" sz="3200" b="1" i="1" dirty="0" smtClean="0"/>
              <a:t>2   </a:t>
            </a:r>
            <a:r>
              <a:rPr lang="en-US" sz="3200" b="1" i="1" u="sng" dirty="0"/>
              <a:t>Automatic evaluation of the social affinity between team members</a:t>
            </a:r>
          </a:p>
          <a:p>
            <a:pPr marL="857250" indent="-857250"/>
            <a:r>
              <a:rPr lang="en-US" sz="2800" dirty="0" smtClean="0"/>
              <a:t>	Sociograms </a:t>
            </a:r>
            <a:r>
              <a:rPr lang="en-US" sz="2800" dirty="0"/>
              <a:t>(social affinity maps) have been used historically to determine the interpersonal </a:t>
            </a:r>
            <a:r>
              <a:rPr lang="en-US" sz="2800" dirty="0" smtClean="0"/>
              <a:t>match between </a:t>
            </a:r>
            <a:r>
              <a:rPr lang="en-US" sz="2800" dirty="0"/>
              <a:t>members of a team or an organization.  Sociograms are obtained through the process </a:t>
            </a:r>
            <a:r>
              <a:rPr lang="en-US" sz="2800" dirty="0" smtClean="0"/>
              <a:t>of sociometry </a:t>
            </a:r>
            <a:r>
              <a:rPr lang="en-US" sz="2800" dirty="0"/>
              <a:t>[15], which quantitatively measures the relationships of individuals who exist within </a:t>
            </a:r>
            <a:r>
              <a:rPr lang="en-US" sz="2800" dirty="0" smtClean="0"/>
              <a:t>a social </a:t>
            </a:r>
            <a:r>
              <a:rPr lang="en-US" sz="2800" dirty="0"/>
              <a:t>space. As mentioned earlier, in medical teams, the social space happens to be the </a:t>
            </a:r>
            <a:r>
              <a:rPr lang="en-US" sz="2800" dirty="0" smtClean="0"/>
              <a:t>emergency room </a:t>
            </a:r>
            <a:r>
              <a:rPr lang="en-US" sz="2800" dirty="0"/>
              <a:t>where the team assembles with very little or no time to assess who are the members of the team</a:t>
            </a:r>
            <a:r>
              <a:rPr lang="en-US" sz="2800" dirty="0" smtClean="0"/>
              <a:t>. Sociometry is achieved through a set of evaluations that can assess the social interactions between individuals</a:t>
            </a:r>
            <a:r>
              <a:rPr lang="en-US" sz="2800" dirty="0"/>
              <a:t>. The measurements could happen within the environment where the individuals </a:t>
            </a:r>
            <a:r>
              <a:rPr lang="en-US" sz="2800" dirty="0" smtClean="0"/>
              <a:t>interact (</a:t>
            </a:r>
            <a:r>
              <a:rPr lang="en-US" sz="2800" dirty="0"/>
              <a:t>the medical team) or outside (casual interactions).  Technologies developed to assess </a:t>
            </a:r>
            <a:r>
              <a:rPr lang="en-US" sz="2800" dirty="0" smtClean="0"/>
              <a:t>sociometric affinity </a:t>
            </a:r>
            <a:r>
              <a:rPr lang="en-US" sz="2800" dirty="0"/>
              <a:t>between professionals could in turn provide quantitative evaluations of the social </a:t>
            </a:r>
            <a:r>
              <a:rPr lang="en-US" sz="2800" dirty="0" smtClean="0"/>
              <a:t>interactions between </a:t>
            </a:r>
            <a:r>
              <a:rPr lang="en-US" sz="2800" dirty="0"/>
              <a:t>individuals. </a:t>
            </a:r>
            <a:r>
              <a:rPr lang="en-US" sz="2800" i="1" dirty="0"/>
              <a:t>Sociograms developed at a hospital level could offer effective tools for </a:t>
            </a:r>
            <a:r>
              <a:rPr lang="en-US" sz="2800" i="1" dirty="0" smtClean="0"/>
              <a:t>quick team </a:t>
            </a:r>
            <a:r>
              <a:rPr lang="en-US" sz="2800" i="1" dirty="0"/>
              <a:t>formations.  </a:t>
            </a:r>
            <a:r>
              <a:rPr lang="en-US" sz="2800" i="1" u="sng" dirty="0"/>
              <a:t>Teams formed out of specialists, technicians and nurses who are closer to </a:t>
            </a:r>
            <a:r>
              <a:rPr lang="en-US" sz="2800" i="1" u="sng" dirty="0" smtClean="0"/>
              <a:t>one another </a:t>
            </a:r>
            <a:r>
              <a:rPr lang="en-US" sz="2800" i="1" u="sng" dirty="0"/>
              <a:t>on the sociogram could offer a team with relatively less emotional stress</a:t>
            </a:r>
            <a:r>
              <a:rPr lang="en-US" sz="2800" i="1" dirty="0"/>
              <a:t>.</a:t>
            </a:r>
            <a:r>
              <a:rPr lang="en-US" sz="2800" dirty="0"/>
              <a:t>  Socially </a:t>
            </a:r>
            <a:r>
              <a:rPr lang="en-US" sz="2800" dirty="0" smtClean="0"/>
              <a:t>closer individuals </a:t>
            </a:r>
            <a:r>
              <a:rPr lang="en-US" sz="2800" dirty="0"/>
              <a:t>will also exhibit better communication, thereby increasing team performance</a:t>
            </a:r>
            <a:r>
              <a:rPr lang="en-US" sz="2800" dirty="0" smtClean="0"/>
              <a:t>.</a:t>
            </a:r>
          </a:p>
          <a:p>
            <a:pPr marL="857250" indent="-857250"/>
            <a:endParaRPr lang="en-US" sz="2800" dirty="0"/>
          </a:p>
          <a:p>
            <a:pPr marL="857250" indent="-857250"/>
            <a:r>
              <a:rPr lang="en-US" sz="3200" b="1" i="1" dirty="0" smtClean="0"/>
              <a:t>3  </a:t>
            </a:r>
            <a:r>
              <a:rPr lang="en-US" sz="3200" b="1" i="1" u="sng" dirty="0" smtClean="0"/>
              <a:t> </a:t>
            </a:r>
            <a:r>
              <a:rPr lang="en-US" sz="3200" b="1" i="1" u="sng" dirty="0"/>
              <a:t>Leadership evaluation and nomination through long term monitoring of individuals</a:t>
            </a:r>
          </a:p>
          <a:p>
            <a:pPr marL="857250" indent="-857250"/>
            <a:r>
              <a:rPr lang="en-US" sz="2800" dirty="0" smtClean="0"/>
              <a:t>	Theories </a:t>
            </a:r>
            <a:r>
              <a:rPr lang="en-US" sz="2800" dirty="0"/>
              <a:t>of leadership have proposed evidence-based models for explaining qualities exemplified </a:t>
            </a:r>
            <a:r>
              <a:rPr lang="en-US" sz="2800" dirty="0" smtClean="0"/>
              <a:t>in successful </a:t>
            </a:r>
            <a:r>
              <a:rPr lang="en-US" sz="2800" dirty="0"/>
              <a:t>leaders. Recently, the functional model of leadership [7] has been developed to </a:t>
            </a:r>
            <a:r>
              <a:rPr lang="en-US" sz="2800" dirty="0" smtClean="0"/>
              <a:t>describe team </a:t>
            </a:r>
            <a:r>
              <a:rPr lang="en-US" sz="2800" dirty="0"/>
              <a:t>leaders as having self regulation which translates to learning, performance and adaptability</a:t>
            </a:r>
            <a:r>
              <a:rPr lang="en-US" sz="2800" dirty="0" smtClean="0"/>
              <a:t>. These </a:t>
            </a:r>
            <a:r>
              <a:rPr lang="en-US" sz="2800" dirty="0"/>
              <a:t>models allow studying of dynamic teams that are formed in very short durations (like </a:t>
            </a:r>
            <a:r>
              <a:rPr lang="en-US" sz="2800" dirty="0" smtClean="0"/>
              <a:t>medical </a:t>
            </a:r>
            <a:r>
              <a:rPr lang="en-US" sz="2800" dirty="0"/>
              <a:t>response teams) and allow monitoring of each individual and their contribution to the </a:t>
            </a:r>
            <a:r>
              <a:rPr lang="en-US" sz="2800" dirty="0" smtClean="0"/>
              <a:t>group activity. Reference </a:t>
            </a:r>
            <a:r>
              <a:rPr lang="en-US" sz="2800" dirty="0"/>
              <a:t>[7] also describes a dynamic multi-goal model for team leadership which </a:t>
            </a:r>
            <a:r>
              <a:rPr lang="en-US" sz="2800" dirty="0" smtClean="0"/>
              <a:t>models effective </a:t>
            </a:r>
            <a:r>
              <a:rPr lang="en-US" sz="2800" dirty="0"/>
              <a:t>leaders as those who can not only assess their own goals </a:t>
            </a:r>
            <a:r>
              <a:rPr lang="en-US" sz="2800" dirty="0" smtClean="0"/>
              <a:t>but  </a:t>
            </a:r>
            <a:r>
              <a:rPr lang="en-US" sz="2800" dirty="0"/>
              <a:t>also keep track of team goals</a:t>
            </a:r>
            <a:r>
              <a:rPr lang="en-US" sz="2800" dirty="0" smtClean="0"/>
              <a:t>, while </a:t>
            </a:r>
            <a:r>
              <a:rPr lang="en-US" sz="2800" dirty="0"/>
              <a:t>approaching a dynamically evolving situation. </a:t>
            </a:r>
            <a:r>
              <a:rPr lang="en-US" sz="2800" i="1" u="sng" dirty="0"/>
              <a:t>Technologies developed towards </a:t>
            </a:r>
            <a:r>
              <a:rPr lang="en-US" sz="2800" i="1" u="sng" dirty="0" smtClean="0"/>
              <a:t>understanding </a:t>
            </a:r>
            <a:r>
              <a:rPr lang="en-US" sz="2800" i="1" u="sng" dirty="0"/>
              <a:t>and modeling human interactions and communications can provide the tools needed to </a:t>
            </a:r>
            <a:r>
              <a:rPr lang="en-US" sz="2800" i="1" u="sng" dirty="0" smtClean="0"/>
              <a:t>measure leadership </a:t>
            </a:r>
            <a:r>
              <a:rPr lang="en-US" sz="2800" i="1" u="sng" dirty="0"/>
              <a:t>qualities through long term monitoring</a:t>
            </a:r>
            <a:r>
              <a:rPr lang="en-US" sz="2800" dirty="0"/>
              <a:t>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571" y="6296147"/>
            <a:ext cx="6614654" cy="36209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9939" y="22573093"/>
            <a:ext cx="6986354" cy="53218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734550" y="9960702"/>
            <a:ext cx="55891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Social Situational Awareness</a:t>
            </a:r>
            <a:endParaRPr lang="en-US" sz="3200" b="1" dirty="0"/>
          </a:p>
        </p:txBody>
      </p:sp>
      <p:pic>
        <p:nvPicPr>
          <p:cNvPr id="13" name="Picture 3" descr="I:\Face Journal\Interaction.jpg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22048562"/>
            <a:ext cx="7236022" cy="53286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9144000" y="22593538"/>
            <a:ext cx="6429842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 smtClean="0"/>
              <a:t>Group Interaction Assistance</a:t>
            </a:r>
          </a:p>
          <a:p>
            <a:endParaRPr lang="en-US" sz="1800" b="1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Detecting and intervening in asocial stereotypies like body rocking.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Detecting and delivering information on the social scene like number of people, where they are located etc.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Detecting eye contact made by sighted counterparts.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Recognizing individuals through facial biometrics.</a:t>
            </a:r>
          </a:p>
          <a:p>
            <a:pPr marL="342900" indent="-34290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24625404" y="23141138"/>
            <a:ext cx="6429842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 smtClean="0"/>
              <a:t>Dyadic Interaction Assistance</a:t>
            </a:r>
          </a:p>
          <a:p>
            <a:endParaRPr lang="en-US" sz="1800" b="1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Focused on the interaction partner’s face, head and upper body communicative gestures.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Detect and deliver facial expressions of interaction partners at user desired level of granularity.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Detect and deliver communicative gestures such as head shake, head nod, etc.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Detect and deliver intent information such and lean back, lean in, etc.</a:t>
            </a: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10000" b="90000" l="10000" r="90000">
                        <a14:foregroundMark x1="73000" y1="27667" x2="73000" y2="27667"/>
                        <a14:foregroundMark x1="83667" y1="30000" x2="83667" y2="30000"/>
                        <a14:foregroundMark x1="37000" y1="35000" x2="37000" y2="35000"/>
                        <a14:foregroundMark x1="20333" y1="31667" x2="20333" y2="31667"/>
                        <a14:foregroundMark x1="26333" y1="20333" x2="26333" y2="20333"/>
                        <a14:foregroundMark x1="50000" y1="20333" x2="50000" y2="20333"/>
                        <a14:foregroundMark x1="67333" y1="19333" x2="67333" y2="19333"/>
                        <a14:foregroundMark x1="79000" y1="19333" x2="79000" y2="19333"/>
                        <a14:foregroundMark x1="85333" y1="50667" x2="85333" y2="50667"/>
                        <a14:foregroundMark x1="79667" y1="64000" x2="79667" y2="64000"/>
                        <a14:foregroundMark x1="67333" y1="82667" x2="67333" y2="82667"/>
                        <a14:foregroundMark x1="31000" y1="83667" x2="31000" y2="83667"/>
                        <a14:foregroundMark x1="18667" y1="59667" x2="18667" y2="59667"/>
                        <a14:foregroundMark x1="35333" y1="47333" x2="35333" y2="47333"/>
                        <a14:foregroundMark x1="49333" y1="48333" x2="49333" y2="48333"/>
                        <a14:foregroundMark x1="60000" y1="45667" x2="60000" y2="45667"/>
                        <a14:foregroundMark x1="69000" y1="41667" x2="69000" y2="41667"/>
                        <a14:foregroundMark x1="49333" y1="27667" x2="49333" y2="27667"/>
                        <a14:foregroundMark x1="58333" y1="30000" x2="58333" y2="30000"/>
                        <a14:foregroundMark x1="66667" y1="34333" x2="66667" y2="34333"/>
                        <a14:foregroundMark x1="79667" y1="33333" x2="79667" y2="33333"/>
                        <a14:foregroundMark x1="83667" y1="44000" x2="83667" y2="44000"/>
                        <a14:foregroundMark x1="73000" y1="44000" x2="73000" y2="44000"/>
                        <a14:foregroundMark x1="83000" y1="66333" x2="83000" y2="66333"/>
                        <a14:foregroundMark x1="78000" y1="82667" x2="78000" y2="82667"/>
                        <a14:foregroundMark x1="81333" y1="76333" x2="81333" y2="76333"/>
                        <a14:foregroundMark x1="72333" y1="72000" x2="72333" y2="72000"/>
                        <a14:foregroundMark x1="60000" y1="73667" x2="60000" y2="73667"/>
                        <a14:foregroundMark x1="19667" y1="78667" x2="19667" y2="78667"/>
                        <a14:foregroundMark x1="23667" y1="70333" x2="23667" y2="70333"/>
                        <a14:foregroundMark x1="16333" y1="63000" x2="16333" y2="63000"/>
                        <a14:foregroundMark x1="19667" y1="50000" x2="19667" y2="50000"/>
                        <a14:foregroundMark x1="19667" y1="49000" x2="19667" y2="49000"/>
                        <a14:foregroundMark x1="18667" y1="43333" x2="18667" y2="43333"/>
                        <a14:foregroundMark x1="15667" y1="32667" x2="15667" y2="32667"/>
                        <a14:foregroundMark x1="14667" y1="26000" x2="14667" y2="26000"/>
                        <a14:foregroundMark x1="14667" y1="21000" x2="14667" y2="21000"/>
                        <a14:foregroundMark x1="15667" y1="14333" x2="79000" y2="57333"/>
                        <a14:foregroundMark x1="11333" y1="11333" x2="87667" y2="88667"/>
                        <a14:foregroundMark x1="11333" y1="88000" x2="88333" y2="10667"/>
                        <a14:foregroundMark x1="11333" y1="10667" x2="88000" y2="11333"/>
                        <a14:foregroundMark x1="88000" y1="11333" x2="87667" y2="88333"/>
                        <a14:foregroundMark x1="87333" y1="88667" x2="11000" y2="88333"/>
                        <a14:foregroundMark x1="11000" y1="88333" x2="10333" y2="10333"/>
                        <a14:foregroundMark x1="68000" y1="16333" x2="71667" y2="22000"/>
                        <a14:foregroundMark x1="45667" y1="18000" x2="44667" y2="19333"/>
                        <a14:foregroundMark x1="22333" y1="33000" x2="29333" y2="37000"/>
                        <a14:foregroundMark x1="51000" y1="30333" x2="55000" y2="33333"/>
                        <a14:foregroundMark x1="17667" y1="35000" x2="17667" y2="35000"/>
                        <a14:foregroundMark x1="19333" y1="12667" x2="70333" y2="20000"/>
                        <a14:foregroundMark x1="19667" y1="16000" x2="68667" y2="19000"/>
                        <a14:foregroundMark x1="50667" y1="15000" x2="68667" y2="15333"/>
                        <a14:foregroundMark x1="69667" y1="13333" x2="78667" y2="25000"/>
                        <a14:foregroundMark x1="78667" y1="13667" x2="65333" y2="25333"/>
                        <a14:foregroundMark x1="62000" y1="22667" x2="25000" y2="21333"/>
                        <a14:foregroundMark x1="84333" y1="31333" x2="72000" y2="42000"/>
                        <a14:foregroundMark x1="78000" y1="46000" x2="71000" y2="29000"/>
                        <a14:foregroundMark x1="70667" y1="33333" x2="73000" y2="37000"/>
                        <a14:foregroundMark x1="70000" y1="39000" x2="63667" y2="36667"/>
                        <a14:foregroundMark x1="62333" y1="34000" x2="57667" y2="31667"/>
                        <a14:foregroundMark x1="45667" y1="31000" x2="38000" y2="28333"/>
                        <a14:foregroundMark x1="45333" y1="36333" x2="41333" y2="41667"/>
                        <a14:foregroundMark x1="36000" y1="39667" x2="31333" y2="41000"/>
                        <a14:foregroundMark x1="25667" y1="38667" x2="12000" y2="39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4800" y="16033"/>
            <a:ext cx="3581400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 descr="http://commguide.asu.edu/downloads/asulogo/jpg/lwm3_mg.jpg"/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17114" y="479821"/>
            <a:ext cx="7354165" cy="2187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2514795" y="37238219"/>
            <a:ext cx="74932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baseline="30000" dirty="0">
                <a:solidFill>
                  <a:srgbClr val="000000"/>
                </a:solidFill>
                <a:cs typeface="Times New Roman" pitchFamily="18" charset="0"/>
              </a:rPr>
              <a:t>ǂ</a:t>
            </a:r>
            <a:r>
              <a:rPr lang="en-US" sz="3200" baseline="30000" dirty="0" smtClean="0"/>
              <a:t> </a:t>
            </a:r>
            <a:r>
              <a:rPr lang="en-US" sz="3200" dirty="0" smtClean="0"/>
              <a:t>Arizona State University, Tempe AZ 85281</a:t>
            </a:r>
          </a:p>
          <a:p>
            <a:r>
              <a:rPr lang="en-US" sz="3200" b="1" baseline="30000" dirty="0" smtClean="0"/>
              <a:t>‡</a:t>
            </a:r>
            <a:r>
              <a:rPr lang="en-US" sz="3200" baseline="30000" dirty="0" smtClean="0"/>
              <a:t> </a:t>
            </a:r>
            <a:r>
              <a:rPr lang="en-US" sz="3200" dirty="0" smtClean="0"/>
              <a:t>Mayo Clinic Hospital, Phoenix AZ 85054 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10150</TotalTime>
  <Words>1057</Words>
  <Application>Microsoft Office PowerPoint</Application>
  <PresentationFormat>Custom</PresentationFormat>
  <Paragraphs>73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Blank Presentation</vt:lpstr>
      <vt:lpstr>PowerPoint Presentation</vt:lpstr>
    </vt:vector>
  </TitlesOfParts>
  <Company>UNSW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Medical Illustration Unit</dc:creator>
  <cp:lastModifiedBy>sreekar krishna</cp:lastModifiedBy>
  <cp:revision>550</cp:revision>
  <cp:lastPrinted>1999-09-02T03:17:39Z</cp:lastPrinted>
  <dcterms:created xsi:type="dcterms:W3CDTF">1997-10-24T05:44:18Z</dcterms:created>
  <dcterms:modified xsi:type="dcterms:W3CDTF">2010-12-02T18:46:43Z</dcterms:modified>
</cp:coreProperties>
</file>